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2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41" r:id="rId2"/>
    <p:sldId id="362" r:id="rId3"/>
    <p:sldId id="262" r:id="rId4"/>
    <p:sldId id="387" r:id="rId5"/>
    <p:sldId id="386" r:id="rId6"/>
    <p:sldId id="385" r:id="rId7"/>
    <p:sldId id="265" r:id="rId8"/>
    <p:sldId id="388" r:id="rId9"/>
    <p:sldId id="268" r:id="rId10"/>
    <p:sldId id="389" r:id="rId11"/>
    <p:sldId id="391" r:id="rId12"/>
    <p:sldId id="361" r:id="rId13"/>
  </p:sldIdLst>
  <p:sldSz cx="9317038" cy="6988175"/>
  <p:notesSz cx="6858000" cy="9144000"/>
  <p:custDataLst>
    <p:tags r:id="rId15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28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 showGuides="1">
      <p:cViewPr varScale="1">
        <p:scale>
          <a:sx n="78" d="100"/>
          <a:sy n="78" d="100"/>
        </p:scale>
        <p:origin x="1296" y="96"/>
      </p:cViewPr>
      <p:guideLst>
        <p:guide orient="horz" pos="2144"/>
        <p:guide pos="28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pPr lvl="0" fontAlgn="auto"/>
            <a:endParaRPr sz="1200" strike="noStrike" noProof="1"/>
          </a:p>
        </p:txBody>
      </p:sp>
      <p:sp>
        <p:nvSpPr>
          <p:cNvPr id="31747" name="DateTime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/>
          <a:lstStyle/>
          <a:p>
            <a:pPr lvl="0" algn="r" fontAlgn="auto"/>
            <a:fld id="{BB962C8B-B14F-4D97-AF65-F5344CB8AC3E}" type="datetime1">
              <a:rPr lang="en-US" sz="1200" strike="noStrike" noProof="1">
                <a:latin typeface="Arial" panose="020B0604020202020204" pitchFamily="34" charset="0"/>
                <a:ea typeface="+mn-ea"/>
                <a:cs typeface="+mn-cs"/>
              </a:rPr>
              <a:t>12/12/2023</a:t>
            </a:fld>
            <a:endParaRPr lang="en-US" sz="1200" strike="noStrike" noProof="1"/>
          </a:p>
        </p:txBody>
      </p:sp>
      <p:sp>
        <p:nvSpPr>
          <p:cNvPr id="3076" name="SlideImage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Notes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 anchorCtr="0"/>
          <a:lstStyle/>
          <a:p>
            <a:pPr lvl="0"/>
            <a:r>
              <a:rPr lang="en-US" altLang="zh-CN"/>
              <a:t>First Level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1750" name="Footer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fontAlgn="auto"/>
            <a:endParaRPr sz="1200" strike="noStrike" noProof="1"/>
          </a:p>
        </p:txBody>
      </p:sp>
      <p:sp>
        <p:nvSpPr>
          <p:cNvPr id="31751" name="SlideNumber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 anchorCtr="0"/>
          <a:lstStyle/>
          <a:p>
            <a:pPr lvl="0" algn="r" fontAlgn="auto"/>
            <a:fld id="{9A0DB2DC-4C9A-4742-B13C-FB6460FD3503}" type="slidenum">
              <a:rPr lang="en-US" sz="1200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round/>
          </a:ln>
        </p:spPr>
      </p:sp>
      <p:sp>
        <p:nvSpPr>
          <p:cNvPr id="7170" name="Notes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r>
              <a:rPr lang="zh-CN" altLang="en-US">
                <a:cs typeface="Arial" panose="020B0604020202020204" pitchFamily="34" charset="0"/>
              </a:rPr>
              <a:t>词语：事务</a:t>
            </a:r>
          </a:p>
          <a:p>
            <a:pPr lvl="0"/>
            <a:r>
              <a:rPr lang="zh-CN" altLang="en-US">
                <a:cs typeface="Arial" panose="020B0604020202020204" pitchFamily="34" charset="0"/>
              </a:rPr>
              <a:t>
拼音：</a:t>
            </a:r>
            <a:r>
              <a:rPr lang="en-US" altLang="zh-CN"/>
              <a:t>shìwù</a:t>
            </a:r>
          </a:p>
          <a:p>
            <a:pPr lvl="0"/>
            <a:r>
              <a:rPr lang="en-US" altLang="zh-CN"/>
              <a:t>
</a:t>
            </a:r>
            <a:r>
              <a:rPr lang="zh-CN" altLang="en-US">
                <a:cs typeface="Arial" panose="020B0604020202020204" pitchFamily="34" charset="0"/>
              </a:rPr>
              <a:t>解释：要做的或所做的事情。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管子</a:t>
            </a:r>
            <a:r>
              <a:rPr lang="en-US" altLang="zh-CN"/>
              <a:t>·</a:t>
            </a:r>
            <a:r>
              <a:rPr lang="zh-CN" altLang="en-US">
                <a:cs typeface="Arial" panose="020B0604020202020204" pitchFamily="34" charset="0"/>
              </a:rPr>
              <a:t>正世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：“古之欲正世调天下者，必先观国政，料事务，察民俗。”三国魏应璩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与满公琰书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：“适有事务，须自经营，不获侍坐，良增邑邑。”元王仲文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救孝子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第四折：“﹝你﹞将那小厮杀了，也完了这一桩事务。”清陈康祺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燕下乡脞录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卷七：“﹝和珅﹞管理吏、户、刑三部，将户部事务一人把持。”徐兴业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金瓯缺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第一章：“由于马政等人办理外交事务的结果，不久朝廷将用兵河北。”世事，社会情况。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儿女英雄传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第十八回：“他又住在这山旮旯子里，外间事务，一概不知。”清朱焘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北窗呓语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：“以吾少读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诗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、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书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，不知事务耶！”洪深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少奶奶的扇子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第三幕：“你简直是一个不知事务的小孩子，哪里知道人情世故的曲折。”总务，机关单位中的行政杂务。丁玲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在医院中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：“她以为不管到什么机关去，总得先同这些事务工作人员弄好。”周而复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上海的早晨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第一部一：“﹝裘学良﹞起先是担任事务主任的工作，最近升了副厂长。”指单纯而琐碎的具体工作。陈登科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风雷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第七章：“叫我整天陷在这个事务的圈子里，长久下去，怎么得了。”参见“事务主义”。</a:t>
            </a:r>
          </a:p>
          <a:p>
            <a:pPr lvl="0"/>
            <a:r>
              <a:rPr lang="zh-CN" altLang="en-US">
                <a:cs typeface="Arial" panose="020B0604020202020204" pitchFamily="34" charset="0"/>
              </a:rPr>
              <a:t>
</a:t>
            </a:r>
            <a:endParaRPr lang="zh-CN" altLang="en-US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>
            <a:round/>
          </a:ln>
        </p:spPr>
      </p:sp>
      <p:sp>
        <p:nvSpPr>
          <p:cNvPr id="9218" name="Notes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r>
              <a:rPr lang="zh-CN" altLang="en-US">
                <a:cs typeface="Arial" panose="020B0604020202020204" pitchFamily="34" charset="0"/>
              </a:rPr>
              <a:t>词语：商业</a:t>
            </a:r>
          </a:p>
          <a:p>
            <a:pPr lvl="0"/>
            <a:r>
              <a:rPr lang="zh-CN" altLang="en-US">
                <a:cs typeface="Arial" panose="020B0604020202020204" pitchFamily="34" charset="0"/>
              </a:rPr>
              <a:t>
拼音：</a:t>
            </a:r>
            <a:r>
              <a:rPr lang="en-US" altLang="zh-CN"/>
              <a:t>shāngyè</a:t>
            </a:r>
          </a:p>
          <a:p>
            <a:pPr lvl="0"/>
            <a:r>
              <a:rPr lang="en-US" altLang="zh-CN"/>
              <a:t>
</a:t>
            </a:r>
            <a:r>
              <a:rPr lang="zh-CN" altLang="en-US">
                <a:cs typeface="Arial" panose="020B0604020202020204" pitchFamily="34" charset="0"/>
              </a:rPr>
              <a:t>解释：以买卖方式使商品流通的经济活动。</a:t>
            </a:r>
            <a:r>
              <a:rPr lang="en-US" altLang="zh-CN"/>
              <a:t>《</a:t>
            </a:r>
            <a:r>
              <a:rPr lang="zh-CN" altLang="en-US">
                <a:cs typeface="Arial" panose="020B0604020202020204" pitchFamily="34" charset="0"/>
              </a:rPr>
              <a:t>二十年目睹之怪现状</a:t>
            </a:r>
            <a:r>
              <a:rPr lang="en-US" altLang="zh-CN"/>
              <a:t>》</a:t>
            </a:r>
            <a:r>
              <a:rPr lang="zh-CN" altLang="en-US">
                <a:cs typeface="Arial" panose="020B0604020202020204" pitchFamily="34" charset="0"/>
              </a:rPr>
              <a:t>第五五回：“见了继之，谈起到广东的事，原来也是经营商业的事情。”</a:t>
            </a:r>
          </a:p>
          <a:p>
            <a:pPr lvl="0"/>
            <a:r>
              <a:rPr lang="zh-CN" altLang="en-US">
                <a:cs typeface="Arial" panose="020B0604020202020204" pitchFamily="34" charset="0"/>
              </a:rPr>
              <a:t>
</a:t>
            </a:r>
            <a:endParaRPr lang="zh-CN" altLang="en-US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348"/>
            <a:ext cx="9317355" cy="297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H="1">
            <a:off x="0" y="2342333"/>
            <a:ext cx="197751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3"/>
            </p:custDataLst>
          </p:nvPr>
        </p:nvCxnSpPr>
        <p:spPr>
          <a:xfrm flipH="1" flipV="1">
            <a:off x="7341057" y="2342333"/>
            <a:ext cx="197751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>
            <p:custDataLst>
              <p:tags r:id="rId4"/>
            </p:custDataLst>
          </p:nvPr>
        </p:nvSpPr>
        <p:spPr>
          <a:xfrm>
            <a:off x="3745140" y="766758"/>
            <a:ext cx="1827075" cy="76999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907184" y="1861249"/>
            <a:ext cx="5502986" cy="967908"/>
          </a:xfrm>
        </p:spPr>
        <p:txBody>
          <a:bodyPr>
            <a:normAutofit/>
          </a:bodyPr>
          <a:lstStyle>
            <a:lvl1pPr algn="ctr">
              <a:defRPr sz="367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907184" y="2879735"/>
            <a:ext cx="5502986" cy="474587"/>
          </a:xfrm>
        </p:spPr>
        <p:txBody>
          <a:bodyPr anchor="t">
            <a:normAutofit/>
          </a:bodyPr>
          <a:lstStyle>
            <a:lvl1pPr marL="0" indent="0" algn="ctr">
              <a:buNone/>
              <a:defRPr sz="1530">
                <a:solidFill>
                  <a:schemeClr val="tx2"/>
                </a:solidFill>
              </a:defRPr>
            </a:lvl1pPr>
            <a:lvl2pPr marL="349250" indent="0" algn="ctr">
              <a:buNone/>
              <a:defRPr sz="1530"/>
            </a:lvl2pPr>
            <a:lvl3pPr marL="698500" indent="0" algn="ctr">
              <a:buNone/>
              <a:defRPr sz="1375"/>
            </a:lvl3pPr>
            <a:lvl4pPr marL="1048385" indent="0" algn="ctr">
              <a:buNone/>
              <a:defRPr sz="1225"/>
            </a:lvl4pPr>
            <a:lvl5pPr marL="1397635" indent="0" algn="ctr">
              <a:buNone/>
              <a:defRPr sz="1225"/>
            </a:lvl5pPr>
            <a:lvl6pPr marL="1746885" indent="0" algn="ctr">
              <a:buNone/>
              <a:defRPr sz="1225"/>
            </a:lvl6pPr>
            <a:lvl7pPr marL="2096135" indent="0" algn="ctr">
              <a:buNone/>
              <a:defRPr sz="1225"/>
            </a:lvl7pPr>
            <a:lvl8pPr marL="2446020" indent="0" algn="ctr">
              <a:buNone/>
              <a:defRPr sz="1225"/>
            </a:lvl8pPr>
            <a:lvl9pPr marL="2795270" indent="0" algn="ctr">
              <a:buNone/>
              <a:defRPr sz="1225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F0310-A02D-45B1-8130-F5D9DC4F742B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11973" y="970588"/>
            <a:ext cx="8293483" cy="54911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8545C-41A2-4515-8542-2CF25804E6BB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3348"/>
            <a:ext cx="9317355" cy="297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 flipH="1">
            <a:off x="0" y="3052474"/>
            <a:ext cx="197751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H="1" flipV="1">
            <a:off x="7341057" y="3052474"/>
            <a:ext cx="1977512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083878" y="2357725"/>
            <a:ext cx="5149600" cy="1475604"/>
          </a:xfrm>
        </p:spPr>
        <p:txBody>
          <a:bodyPr rIns="25400" rtlCol="0" anchor="ctr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85" b="0" i="0" u="none" strike="noStrike" kern="1200" cap="none" spc="600" normalizeH="0" baseline="0" noProof="1" dirty="0">
                <a:solidFill>
                  <a:schemeClr val="tx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编辑标题</a:t>
            </a: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92814-EA41-4E92-BD9F-9B3797F3ED26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1936" y="451647"/>
            <a:ext cx="8293483" cy="450353"/>
          </a:xfrm>
        </p:spPr>
        <p:txBody>
          <a:bodyPr rtlCol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1936" y="970588"/>
            <a:ext cx="8293483" cy="5491196"/>
          </a:xfrm>
        </p:spPr>
        <p:txBody>
          <a:bodyPr rtlCol="0">
            <a:noAutofit/>
          </a:bodyPr>
          <a:lstStyle>
            <a:lvl1pPr marL="174625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2387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7376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23010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7226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77E87-56C4-47D6-993D-5029296D683A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322060" y="2327775"/>
            <a:ext cx="4673236" cy="781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sz="100" noProof="1"/>
          </a:p>
        </p:txBody>
      </p:sp>
      <p:pic>
        <p:nvPicPr>
          <p:cNvPr id="5" name="Picture 3" descr="D:\Desktop\素材\素描城市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7355" cy="2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635715" y="3437642"/>
            <a:ext cx="8036219" cy="1081615"/>
          </a:xfrm>
        </p:spPr>
        <p:txBody>
          <a:bodyPr>
            <a:normAutofit/>
          </a:bodyPr>
          <a:lstStyle>
            <a:lvl1pPr algn="ctr">
              <a:defRPr sz="367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687065" y="4613717"/>
            <a:ext cx="5943225" cy="1081615"/>
          </a:xfrm>
        </p:spPr>
        <p:txBody>
          <a:bodyPr>
            <a:normAutofit/>
          </a:bodyPr>
          <a:lstStyle>
            <a:lvl1pPr marL="0" indent="0" algn="ctr">
              <a:buNone/>
              <a:defRPr sz="1530">
                <a:solidFill>
                  <a:schemeClr val="tx2"/>
                </a:solidFill>
              </a:defRPr>
            </a:lvl1pPr>
            <a:lvl2pPr marL="34925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8500" indent="0">
              <a:buNone/>
              <a:defRPr sz="1375">
                <a:solidFill>
                  <a:schemeClr val="tx1">
                    <a:tint val="75000"/>
                  </a:schemeClr>
                </a:solidFill>
              </a:defRPr>
            </a:lvl3pPr>
            <a:lvl4pPr marL="104838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763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688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613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602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527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DD44-CB8B-4612-A28C-4C228BE49A0F}" type="datetime1">
              <a:rPr lang="zh-CN" altLang="en-US"/>
              <a:t>2023/12/12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6059-0BE0-41DC-9F9F-90EC42990C2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1936" y="451647"/>
            <a:ext cx="8293483" cy="45035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11973" y="970588"/>
            <a:ext cx="4037553" cy="5491196"/>
          </a:xfrm>
        </p:spPr>
        <p:txBody>
          <a:bodyPr rtlCol="0">
            <a:noAutofit/>
          </a:bodyPr>
          <a:lstStyle>
            <a:lvl1pPr marL="174625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2387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7376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23010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7226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767867" y="970588"/>
            <a:ext cx="4037553" cy="5491196"/>
          </a:xfrm>
        </p:spPr>
        <p:txBody>
          <a:bodyPr>
            <a:noAutofit/>
          </a:bodyPr>
          <a:lstStyle>
            <a:lvl1pPr>
              <a:defRPr sz="1225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25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25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25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25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34FF-803A-4B41-8207-69B21B07714C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1936" y="451647"/>
            <a:ext cx="8293483" cy="45035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11973" y="970588"/>
            <a:ext cx="4037553" cy="388235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3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9250" indent="0">
              <a:buNone/>
              <a:defRPr sz="1530" b="1"/>
            </a:lvl2pPr>
            <a:lvl3pPr marL="698500" indent="0">
              <a:buNone/>
              <a:defRPr sz="1375" b="1"/>
            </a:lvl3pPr>
            <a:lvl4pPr marL="1048385" indent="0">
              <a:buNone/>
              <a:defRPr sz="1225" b="1"/>
            </a:lvl4pPr>
            <a:lvl5pPr marL="1397635" indent="0">
              <a:buNone/>
              <a:defRPr sz="1225" b="1"/>
            </a:lvl5pPr>
            <a:lvl6pPr marL="1746885" indent="0">
              <a:buNone/>
              <a:defRPr sz="1225" b="1"/>
            </a:lvl6pPr>
            <a:lvl7pPr marL="2096135" indent="0">
              <a:buNone/>
              <a:defRPr sz="1225" b="1"/>
            </a:lvl7pPr>
            <a:lvl8pPr marL="2446020" indent="0">
              <a:buNone/>
              <a:defRPr sz="1225" b="1"/>
            </a:lvl8pPr>
            <a:lvl9pPr marL="2795270" indent="0">
              <a:buNone/>
              <a:defRPr sz="1225" b="1"/>
            </a:lvl9pPr>
          </a:lstStyle>
          <a:p>
            <a:pPr lvl="0"/>
            <a:r>
              <a:rPr lang="zh-CN" altLang="en-US" noProof="1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1969" y="1433223"/>
            <a:ext cx="4037520" cy="5028421"/>
          </a:xfrm>
        </p:spPr>
        <p:txBody>
          <a:bodyPr rtlCol="0">
            <a:noAutofit/>
          </a:bodyPr>
          <a:lstStyle>
            <a:lvl1pPr marL="174625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2387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7376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23010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7226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765477" y="970588"/>
            <a:ext cx="4037553" cy="388235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3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9250" indent="0">
              <a:buNone/>
              <a:defRPr sz="1530" b="1"/>
            </a:lvl2pPr>
            <a:lvl3pPr marL="698500" indent="0">
              <a:buNone/>
              <a:defRPr sz="1375" b="1"/>
            </a:lvl3pPr>
            <a:lvl4pPr marL="1048385" indent="0">
              <a:buNone/>
              <a:defRPr sz="1225" b="1"/>
            </a:lvl4pPr>
            <a:lvl5pPr marL="1397635" indent="0">
              <a:buNone/>
              <a:defRPr sz="1225" b="1"/>
            </a:lvl5pPr>
            <a:lvl6pPr marL="1746885" indent="0">
              <a:buNone/>
              <a:defRPr sz="1225" b="1"/>
            </a:lvl6pPr>
            <a:lvl7pPr marL="2096135" indent="0">
              <a:buNone/>
              <a:defRPr sz="1225" b="1"/>
            </a:lvl7pPr>
            <a:lvl8pPr marL="2446020" indent="0">
              <a:buNone/>
              <a:defRPr sz="1225" b="1"/>
            </a:lvl8pPr>
            <a:lvl9pPr marL="2795270" indent="0">
              <a:buNone/>
              <a:defRPr sz="1225" b="1"/>
            </a:lvl9pPr>
          </a:lstStyle>
          <a:p>
            <a:pPr lvl="0"/>
            <a:r>
              <a:rPr noProof="1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765477" y="1433223"/>
            <a:ext cx="4037553" cy="5028421"/>
          </a:xfrm>
        </p:spPr>
        <p:txBody>
          <a:bodyPr rtlCol="0">
            <a:noAutofit/>
          </a:bodyPr>
          <a:lstStyle>
            <a:lvl1pPr marL="174625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2387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7376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23010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7226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73CAF-7E1A-4005-9424-C22C82BBBFAB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/>
              <a:t>2023/12/12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D269E1A-4DF9-4A6A-B519-38EBE42E33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defTabSz="930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defTabSz="930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lvl="0" defTabSz="930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11973" y="451647"/>
            <a:ext cx="8293483" cy="450353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1973" y="970588"/>
            <a:ext cx="4037553" cy="5491196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23875" marR="0" lvl="1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73760" marR="0" lvl="2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23010" marR="0" lvl="3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72260" marR="0" lvl="4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  <a:endParaRPr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7903" y="970588"/>
            <a:ext cx="4037553" cy="5491196"/>
          </a:xfrm>
        </p:spPr>
        <p:txBody>
          <a:bodyPr rtlCol="0">
            <a:normAutofit/>
          </a:bodyPr>
          <a:lstStyle>
            <a:lvl1pPr marL="174625" marR="0" lvl="0" indent="-174625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25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4F6D-2DD7-41BA-8FBC-A3A515E3E90E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078660" y="970588"/>
            <a:ext cx="726760" cy="5491196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35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11969" y="970580"/>
            <a:ext cx="7510819" cy="5491196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6B13-2138-4571-8CD9-3CB953564B17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511969" y="451320"/>
            <a:ext cx="8293417" cy="45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511969" y="970580"/>
            <a:ext cx="8293417" cy="54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72111" y="6470532"/>
            <a:ext cx="2063649" cy="321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15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defTabSz="930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45821" y="6470532"/>
            <a:ext cx="3025714" cy="321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15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defTabSz="930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80382" y="6470532"/>
            <a:ext cx="2063649" cy="321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15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defTabSz="9302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None/>
            </a:pPr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strike="noStrike" noProof="1"/>
          </a:p>
        </p:txBody>
      </p:sp>
      <p:sp>
        <p:nvSpPr>
          <p:cNvPr id="2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0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35" b="1" kern="1200" spc="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174625" indent="-174625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2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23875" indent="-17462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29995" algn="l"/>
        </a:tabLst>
        <a:defRPr sz="122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873760" indent="-17462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29995" algn="l"/>
        </a:tabLst>
        <a:defRPr sz="122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223010" indent="-17462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29995" algn="l"/>
        </a:tabLst>
        <a:defRPr sz="122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572260" indent="-174625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29995" algn="l"/>
        </a:tabLst>
        <a:defRPr sz="1225" kern="1200" spc="15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921510" indent="-174625" algn="l" defTabSz="6985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271395" indent="-174625" algn="l" defTabSz="6985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620645" indent="-174625" algn="l" defTabSz="6985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969895" indent="-174625" algn="l" defTabSz="698500" rtl="0" eaLnBrk="1" latinLnBrk="0" hangingPunct="1">
        <a:lnSpc>
          <a:spcPct val="90000"/>
        </a:lnSpc>
        <a:spcBef>
          <a:spcPts val="380"/>
        </a:spcBef>
        <a:buFont typeface="Arial" panose="020B0604020202020204" pitchFamily="34" charset="0"/>
        <a:buChar char="•"/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1pPr>
      <a:lvl2pPr marL="349250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2pPr>
      <a:lvl3pPr marL="698500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3pPr>
      <a:lvl4pPr marL="1048385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4pPr>
      <a:lvl5pPr marL="1397635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5pPr>
      <a:lvl6pPr marL="1746885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6pPr>
      <a:lvl7pPr marL="2096135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7pPr>
      <a:lvl8pPr marL="2446020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8pPr>
      <a:lvl9pPr marL="2795270" algn="l" defTabSz="698500" rtl="0" eaLnBrk="1" latinLnBrk="0" hangingPunct="1">
        <a:defRPr sz="13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7.xml"/><Relationship Id="rId7" Type="http://schemas.openxmlformats.org/officeDocument/2006/relationships/image" Target="../media/image4.jpe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image" Target="../media/image6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6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6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6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4.jpeg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.wmf"/><Relationship Id="rId2" Type="http://schemas.openxmlformats.org/officeDocument/2006/relationships/tags" Target="../tags/tag89.xml"/><Relationship Id="rId1" Type="http://schemas.openxmlformats.org/officeDocument/2006/relationships/vmlDrawing" Target="../drawings/vmlDrawing1.vml"/><Relationship Id="rId6" Type="http://schemas.openxmlformats.org/officeDocument/2006/relationships/tags" Target="../tags/tag93.xml"/><Relationship Id="rId11" Type="http://schemas.openxmlformats.org/officeDocument/2006/relationships/oleObject" Target="../embeddings/oleObject2.bin"/><Relationship Id="rId5" Type="http://schemas.openxmlformats.org/officeDocument/2006/relationships/tags" Target="../tags/tag92.xml"/><Relationship Id="rId15" Type="http://schemas.openxmlformats.org/officeDocument/2006/relationships/image" Target="../media/image6.png"/><Relationship Id="rId10" Type="http://schemas.openxmlformats.org/officeDocument/2006/relationships/image" Target="../media/image7.wmf"/><Relationship Id="rId4" Type="http://schemas.openxmlformats.org/officeDocument/2006/relationships/tags" Target="../tags/tag91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95.xml"/><Relationship Id="rId7" Type="http://schemas.openxmlformats.org/officeDocument/2006/relationships/oleObject" Target="../embeddings/oleObject3.bin"/><Relationship Id="rId2" Type="http://schemas.openxmlformats.org/officeDocument/2006/relationships/tags" Target="../tags/tag9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tags" Target="../tags/tag97.xml"/><Relationship Id="rId10" Type="http://schemas.openxmlformats.org/officeDocument/2006/relationships/image" Target="../media/image5.png"/><Relationship Id="rId4" Type="http://schemas.openxmlformats.org/officeDocument/2006/relationships/tags" Target="../tags/tag96.xml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4.jpeg"/><Relationship Id="rId2" Type="http://schemas.openxmlformats.org/officeDocument/2006/relationships/tags" Target="../tags/tag98.xml"/><Relationship Id="rId1" Type="http://schemas.openxmlformats.org/officeDocument/2006/relationships/vmlDrawing" Target="../drawings/vmlDrawing3.vml"/><Relationship Id="rId6" Type="http://schemas.openxmlformats.org/officeDocument/2006/relationships/tags" Target="../tags/tag102.xml"/><Relationship Id="rId11" Type="http://schemas.openxmlformats.org/officeDocument/2006/relationships/image" Target="../media/image10.wmf"/><Relationship Id="rId5" Type="http://schemas.openxmlformats.org/officeDocument/2006/relationships/tags" Target="../tags/tag101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00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/>
          <p:nvPr/>
        </p:nvSpPr>
        <p:spPr>
          <a:xfrm>
            <a:off x="288290" y="1045845"/>
            <a:ext cx="8833485" cy="806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defPPr/>
            <a:lvl1pPr marL="0" indent="0" algn="ctr" defTabSz="93154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85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algn="l" fontAlgn="base"/>
            <a:r>
              <a:rPr lang="zh-CN" altLang="en-US" sz="3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布拉格金融管理大学孔子学院中文课程体系介绍</a:t>
            </a:r>
            <a:endParaRPr lang="zh-CN" altLang="en-US" sz="3200" strike="noStrike" noProof="1"/>
          </a:p>
        </p:txBody>
      </p:sp>
      <p:sp>
        <p:nvSpPr>
          <p:cNvPr id="2" name="标题 4097"/>
          <p:cNvSpPr/>
          <p:nvPr/>
        </p:nvSpPr>
        <p:spPr>
          <a:xfrm>
            <a:off x="1057910" y="3710305"/>
            <a:ext cx="6801485" cy="25882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defPPr/>
            <a:lvl1pPr marL="0" indent="0" algn="ctr" defTabSz="931545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85" b="0" i="0" u="none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algn="ctr" fontAlgn="base"/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姜辉</a:t>
            </a:r>
          </a:p>
          <a:p>
            <a:pPr algn="ctr" fontAlgn="base"/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JIANG HUI</a:t>
            </a:r>
            <a:endParaRPr lang="zh-CN" altLang="en-US" sz="20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ctr" fontAlgn="base"/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捷克布拉格金融管理大学孔子学院</a:t>
            </a:r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中方院长</a:t>
            </a:r>
          </a:p>
          <a:p>
            <a:pPr algn="ctr" fontAlgn="base"/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Chinese director, the Confucius Institute at VŠFS</a:t>
            </a:r>
          </a:p>
          <a:p>
            <a:pPr algn="ctr" fontAlgn="base"/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中国计量大学经济与管理学院</a:t>
            </a:r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教授</a:t>
            </a:r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</a:t>
            </a:r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博士</a:t>
            </a:r>
          </a:p>
          <a:p>
            <a:pPr algn="ctr" fontAlgn="base"/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ph.d professor, China Jiliang University</a:t>
            </a:r>
          </a:p>
          <a:p>
            <a:pPr algn="ctr" fontAlgn="base"/>
            <a:endParaRPr lang="en-US" altLang="zh-CN" sz="20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ctr" fontAlgn="base"/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</a:t>
            </a:r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年</a:t>
            </a:r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</a:t>
            </a:r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月</a:t>
            </a:r>
            <a:r>
              <a:rPr lang="en-US" altLang="zh-CN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</a:t>
            </a:r>
            <a:r>
              <a:rPr lang="zh-CN" altLang="en-US" sz="20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日</a:t>
            </a:r>
          </a:p>
          <a:p>
            <a:pPr algn="ctr" fontAlgn="base"/>
            <a:endParaRPr lang="en-US" altLang="zh-CN" sz="20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3" name="New shape"/>
          <p:cNvSpPr/>
          <p:nvPr/>
        </p:nvSpPr>
        <p:spPr>
          <a:xfrm>
            <a:off x="0" y="667321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86155" y="1981835"/>
            <a:ext cx="69202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Bookman Old Style" panose="02050604050505020204" charset="0"/>
              </a:rPr>
              <a:t>Introduction to the Chinese Courses System of Confucius Institute at VŠFS</a:t>
            </a:r>
          </a:p>
        </p:txBody>
      </p:sp>
      <p:pic>
        <p:nvPicPr>
          <p:cNvPr id="3" name="图片 2" descr="孔子学院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>
            <p:custDataLst>
              <p:tags r:id="rId1"/>
            </p:custDataLst>
          </p:nvPr>
        </p:nvSpPr>
        <p:spPr>
          <a:xfrm>
            <a:off x="0" y="658685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51790" y="254000"/>
            <a:ext cx="4109720" cy="330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4659630" y="254000"/>
            <a:ext cx="4446905" cy="330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351790" y="3799840"/>
            <a:ext cx="4109720" cy="2682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6"/>
          <a:stretch>
            <a:fillRect/>
          </a:stretch>
        </p:blipFill>
        <p:spPr>
          <a:xfrm>
            <a:off x="4733925" y="3663950"/>
            <a:ext cx="4371975" cy="2893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6145"/>
          <p:cNvSpPr/>
          <p:nvPr>
            <p:custDataLst>
              <p:tags r:id="rId1"/>
            </p:custDataLst>
          </p:nvPr>
        </p:nvSpPr>
        <p:spPr>
          <a:xfrm>
            <a:off x="121920" y="1122045"/>
            <a:ext cx="8385175" cy="73025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35" b="1" kern="1200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algn="l"/>
            <a:r>
              <a:rPr lang="zh-CN" altLang="en-US" sz="4485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三、汉语水平考试</a:t>
            </a:r>
            <a:r>
              <a:rPr lang="en-US" altLang="zh-CN" sz="4485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(HSK)</a:t>
            </a:r>
          </a:p>
        </p:txBody>
      </p:sp>
      <p:sp>
        <p:nvSpPr>
          <p:cNvPr id="2" name="New shape"/>
          <p:cNvSpPr/>
          <p:nvPr>
            <p:custDataLst>
              <p:tags r:id="rId2"/>
            </p:custDataLst>
          </p:nvPr>
        </p:nvSpPr>
        <p:spPr>
          <a:xfrm>
            <a:off x="0" y="658685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2010" y="2130425"/>
            <a:ext cx="4660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（一）考试类别</a:t>
            </a:r>
            <a:r>
              <a:rPr lang="en-US" altLang="zh-CN"/>
              <a:t>Classification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2215" y="3785870"/>
            <a:ext cx="68116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孔子学院场地举行 - Vlkova 458/12, 130 00,布拉格 3 - Žižkov。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30300" y="2778125"/>
            <a:ext cx="5933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汉语</a:t>
            </a:r>
            <a:r>
              <a:rPr lang="zh-CN" altLang="en-US"/>
              <a:t>水平考试包括  HSK、HSKK、BCT 和 YCT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42010" y="3282315"/>
            <a:ext cx="4660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（二）考试地点</a:t>
            </a:r>
            <a:r>
              <a:rPr lang="en-US" altLang="zh-CN"/>
              <a:t>Adress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2010" y="4362450"/>
            <a:ext cx="4660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（三）考试报名</a:t>
            </a:r>
            <a:r>
              <a:rPr lang="en-US" altLang="zh-CN"/>
              <a:t>Register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74445" y="4938395"/>
            <a:ext cx="732345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所有考试只能通过官方网站www.chinesetest.cn在线报名，您必须在其中创建个人资料（用户名和密码），填写您的个​​人信息、考试类型和级别，并上传您的照片。</a:t>
            </a:r>
          </a:p>
        </p:txBody>
      </p:sp>
      <p:pic>
        <p:nvPicPr>
          <p:cNvPr id="9" name="图片 8" descr="孔子学院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10" name="Obrázek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11" name="Obrázek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42110" y="3134360"/>
            <a:ext cx="53905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endParaRPr lang="zh-CN" altLang="en-US" sz="20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ctr" fontAlgn="base"/>
            <a:r>
              <a:rPr lang="zh-CN" altLang="en-US" sz="2000">
                <a:ea typeface="宋体" panose="02010600030101010101" pitchFamily="2" charset="-122"/>
                <a:sym typeface="+mn-ea"/>
              </a:rPr>
              <a:t>联系电话：</a:t>
            </a:r>
            <a:r>
              <a:rPr lang="en-US" altLang="zh-CN" sz="2000">
                <a:ea typeface="宋体" panose="02010600030101010101" pitchFamily="2" charset="-122"/>
                <a:sym typeface="+mn-ea"/>
              </a:rPr>
              <a:t>+86 13858188249  </a:t>
            </a:r>
          </a:p>
          <a:p>
            <a:pPr algn="ctr" fontAlgn="base"/>
            <a:r>
              <a:rPr lang="en-US" altLang="zh-CN" sz="2000">
                <a:ea typeface="宋体" panose="02010600030101010101" pitchFamily="2" charset="-122"/>
                <a:sym typeface="+mn-ea"/>
              </a:rPr>
              <a:t>                 +420 773 720 198</a:t>
            </a:r>
            <a:endParaRPr lang="en-US" altLang="zh-CN" sz="2000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algn="ctr" fontAlgn="base"/>
            <a:endParaRPr lang="zh-CN" altLang="en-US" sz="2000">
              <a:ea typeface="宋体" panose="02010600030101010101" pitchFamily="2" charset="-122"/>
              <a:sym typeface="+mn-ea"/>
            </a:endParaRPr>
          </a:p>
          <a:p>
            <a:pPr algn="ctr" fontAlgn="base"/>
            <a:r>
              <a:rPr lang="zh-CN" altLang="en-US" sz="2000">
                <a:ea typeface="宋体" panose="02010600030101010101" pitchFamily="2" charset="-122"/>
                <a:sym typeface="+mn-ea"/>
              </a:rPr>
              <a:t>电子邮箱：</a:t>
            </a:r>
            <a:r>
              <a:rPr lang="en-US" altLang="zh-CN" sz="2000">
                <a:ea typeface="宋体" panose="02010600030101010101" pitchFamily="2" charset="-122"/>
                <a:sym typeface="+mn-ea"/>
              </a:rPr>
              <a:t>jianghui@cjlu.edu.cn     </a:t>
            </a:r>
          </a:p>
          <a:p>
            <a:pPr algn="ctr" fontAlgn="base"/>
            <a:r>
              <a:rPr lang="en-US" altLang="zh-CN" sz="2000">
                <a:ea typeface="宋体" panose="02010600030101010101" pitchFamily="2" charset="-122"/>
                <a:sym typeface="+mn-ea"/>
              </a:rPr>
              <a:t>            hui.jiang@vsfs.cz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34490" y="1478280"/>
            <a:ext cx="53905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base"/>
            <a:r>
              <a:rPr lang="zh-CN" altLang="en-US" sz="28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谢谢</a:t>
            </a:r>
          </a:p>
          <a:p>
            <a:pPr algn="ctr" fontAlgn="base"/>
            <a:r>
              <a:rPr lang="zh-CN" altLang="en-US" sz="28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Děkuji mnohokrát</a:t>
            </a:r>
          </a:p>
        </p:txBody>
      </p:sp>
      <p:sp>
        <p:nvSpPr>
          <p:cNvPr id="5" name="New shape"/>
          <p:cNvSpPr/>
          <p:nvPr/>
        </p:nvSpPr>
        <p:spPr>
          <a:xfrm>
            <a:off x="0" y="659193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图片 3" descr="孔子学院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/>
          <p:nvPr/>
        </p:nvSpPr>
        <p:spPr>
          <a:xfrm>
            <a:off x="1562100" y="2182495"/>
            <a:ext cx="8385175" cy="80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35" b="1" kern="1200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600" b="0" i="0" u="none" strike="noStrike" kern="0" cap="none" spc="0" normalizeH="0" baseline="0" noProof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一、中文课程Chinese course</a:t>
            </a:r>
            <a:r>
              <a:rPr kumimoji="0" lang="en-US" altLang="zh-CN" sz="2600" b="0" i="0" u="none" strike="noStrike" kern="0" cap="none" spc="0" normalizeH="0" baseline="0" noProof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</a:t>
            </a:r>
          </a:p>
        </p:txBody>
      </p:sp>
      <p:sp>
        <p:nvSpPr>
          <p:cNvPr id="5122" name="标题 5121"/>
          <p:cNvSpPr/>
          <p:nvPr/>
        </p:nvSpPr>
        <p:spPr>
          <a:xfrm>
            <a:off x="1562100" y="3237865"/>
            <a:ext cx="8385175" cy="80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ctr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35" b="1" kern="1200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lvl="0" algn="l" defTabSz="931545">
              <a:buClrTx/>
              <a:buSzTx/>
              <a:buFontTx/>
            </a:pPr>
            <a:r>
              <a:rPr lang="zh-CN" altLang="en-US" sz="2600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二、文化工作坊Cultural workshop</a:t>
            </a:r>
            <a:r>
              <a:rPr lang="en-US" altLang="zh-CN" sz="2600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s</a:t>
            </a:r>
          </a:p>
        </p:txBody>
      </p:sp>
      <p:sp>
        <p:nvSpPr>
          <p:cNvPr id="8193" name="标题 6145"/>
          <p:cNvSpPr/>
          <p:nvPr/>
        </p:nvSpPr>
        <p:spPr>
          <a:xfrm>
            <a:off x="1562100" y="4430395"/>
            <a:ext cx="8385175" cy="73025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ctr" anchorCtr="0" compatLnSpc="1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35" b="1" kern="1200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lvl="0" algn="l" defTabSz="931545">
              <a:buClrTx/>
              <a:buSzTx/>
              <a:buFontTx/>
            </a:pPr>
            <a:r>
              <a:rPr lang="zh-CN" altLang="en-US" sz="2600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三、汉语水平考试</a:t>
            </a:r>
            <a:r>
              <a:rPr lang="en-US" altLang="zh-CN" sz="2600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HSK</a:t>
            </a:r>
          </a:p>
        </p:txBody>
      </p:sp>
      <p:sp>
        <p:nvSpPr>
          <p:cNvPr id="5" name="标题 4097"/>
          <p:cNvSpPr/>
          <p:nvPr/>
        </p:nvSpPr>
        <p:spPr>
          <a:xfrm>
            <a:off x="3270885" y="1045845"/>
            <a:ext cx="4250055" cy="80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35" b="1" kern="1200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kern="0" cap="none" spc="0" normalizeH="0" baseline="0" noProof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主要内容</a:t>
            </a:r>
            <a:r>
              <a:rPr kumimoji="0" lang="en-US" altLang="zh-CN" sz="3600" b="0" i="0" u="none" strike="noStrike" kern="0" cap="none" spc="0" normalizeH="0" baseline="0" noProof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C</a:t>
            </a:r>
            <a:r>
              <a:rPr kumimoji="0" lang="zh-CN" altLang="en-US" sz="3600" b="0" i="0" u="none" strike="noStrike" kern="0" cap="none" spc="0" normalizeH="0" baseline="0" noProof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ontent</a:t>
            </a:r>
          </a:p>
        </p:txBody>
      </p:sp>
      <p:sp>
        <p:nvSpPr>
          <p:cNvPr id="5123" name="New shape"/>
          <p:cNvSpPr/>
          <p:nvPr/>
        </p:nvSpPr>
        <p:spPr>
          <a:xfrm>
            <a:off x="10160" y="661733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图片 3" descr="孔子学院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/>
          </p:cNvSpPr>
          <p:nvPr>
            <p:ph type="title" idx="4294967295"/>
          </p:nvPr>
        </p:nvSpPr>
        <p:spPr>
          <a:xfrm>
            <a:off x="133350" y="848360"/>
            <a:ext cx="8385175" cy="806450"/>
          </a:xfrm>
        </p:spPr>
        <p:txBody>
          <a:bodyPr anchor="ctr" anchorCtr="0"/>
          <a:lstStyle/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485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一、中文课程Chinese course</a:t>
            </a:r>
            <a:r>
              <a:rPr lang="en-US" altLang="zh-CN" sz="4485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s</a:t>
            </a:r>
            <a:endParaRPr kumimoji="0" lang="zh-CN" altLang="en-US" sz="4485" b="0" i="0" u="none" strike="noStrike" kern="0" cap="none" spc="0" normalizeH="0" baseline="0" noProof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099" name="文本占位符 4098"/>
          <p:cNvSpPr>
            <a:spLocks noGrp="1"/>
          </p:cNvSpPr>
          <p:nvPr>
            <p:ph type="body" idx="4294967295"/>
          </p:nvPr>
        </p:nvSpPr>
        <p:spPr>
          <a:xfrm>
            <a:off x="481965" y="1877060"/>
            <a:ext cx="8851900" cy="1031240"/>
          </a:xfrm>
        </p:spPr>
        <p:txBody>
          <a:bodyPr/>
          <a:lstStyle/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（一）课程形式Curriculum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        </a:t>
            </a:r>
            <a:r>
              <a:rPr kumimoji="0" lang="zh-CN" altLang="en-US" sz="2800" b="0" i="0" u="none" strike="noStrike" kern="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线上课程Online course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kern="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New shape"/>
          <p:cNvSpPr/>
          <p:nvPr/>
        </p:nvSpPr>
        <p:spPr>
          <a:xfrm>
            <a:off x="0" y="659193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90345" y="3028950"/>
            <a:ext cx="4660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MS Teams 应用程序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90345" y="3533140"/>
            <a:ext cx="6318250" cy="25844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在线课程概述（2023 年 9 月 – 2024 年 1 月）</a:t>
            </a:r>
          </a:p>
          <a:p>
            <a:pPr>
              <a:lnSpc>
                <a:spcPct val="150000"/>
              </a:lnSpc>
            </a:pPr>
            <a:r>
              <a:rPr lang="zh-CN" altLang="en-US"/>
              <a:t>初级在线汉语 HSK 1：周一 18:45 - 20:15</a:t>
            </a:r>
          </a:p>
          <a:p>
            <a:pPr>
              <a:lnSpc>
                <a:spcPct val="150000"/>
              </a:lnSpc>
            </a:pPr>
            <a:r>
              <a:rPr lang="zh-CN" altLang="en-US"/>
              <a:t>初级在线汉语 HSK 1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/>
              <a:t> 1：周四 17:30 - 19:00</a:t>
            </a:r>
          </a:p>
          <a:p>
            <a:pPr>
              <a:lnSpc>
                <a:spcPct val="150000"/>
              </a:lnSpc>
            </a:pPr>
            <a:r>
              <a:rPr lang="zh-CN" altLang="en-US"/>
              <a:t>中级在线汉语 HSK 3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/>
              <a:t> 3：周一 17:00 - 18:30</a:t>
            </a:r>
          </a:p>
          <a:p>
            <a:pPr>
              <a:lnSpc>
                <a:spcPct val="150000"/>
              </a:lnSpc>
            </a:pPr>
            <a:r>
              <a:rPr lang="zh-CN" altLang="en-US"/>
              <a:t>中级 HSK 4 </a:t>
            </a:r>
            <a:r>
              <a:rPr lang="en-US" altLang="zh-CN"/>
              <a:t>following</a:t>
            </a:r>
            <a:r>
              <a:rPr lang="zh-CN" altLang="en-US"/>
              <a:t> 1：周六 上午 9:00 – 上午 10:30</a:t>
            </a:r>
          </a:p>
          <a:p>
            <a:pPr>
              <a:lnSpc>
                <a:spcPct val="150000"/>
              </a:lnSpc>
            </a:pPr>
            <a:r>
              <a:rPr lang="zh-CN" altLang="en-US"/>
              <a:t>中级 HSK 4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/>
              <a:t> 3：周五 下午 3:30 – 下午 5:00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63905" y="6070600"/>
            <a:ext cx="8432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https://www.konfucius-vsfs.cz/jazykove-kurzy-a-zkousky/online-kurzy-cinstiny/</a:t>
            </a:r>
            <a:r>
              <a:rPr lang="en-US" altLang="zh-CN"/>
              <a:t> </a:t>
            </a:r>
          </a:p>
        </p:txBody>
      </p:sp>
      <p:pic>
        <p:nvPicPr>
          <p:cNvPr id="6" name="图片 5" descr="孔子学院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6155" y="3377565"/>
            <a:ext cx="6904990" cy="22821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r>
              <a:rPr lang="zh-CN" altLang="en-US"/>
              <a:t>全日制课程概览（2023 年 9 月 – 2024 年 1 月）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初级汉语 HSK 1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>
                <a:sym typeface="+mn-ea"/>
              </a:rPr>
              <a:t> 1：周一 17:30 - 19:00</a:t>
            </a:r>
            <a:endParaRPr lang="zh-CN" altLang="en-US"/>
          </a:p>
          <a:p>
            <a:r>
              <a:rPr lang="zh-CN" altLang="en-US">
                <a:sym typeface="+mn-ea"/>
              </a:rPr>
              <a:t>中级汉语 HSK 3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>
                <a:sym typeface="+mn-ea"/>
              </a:rPr>
              <a:t> 2：周一 17:30 – 19:00</a:t>
            </a:r>
            <a:endParaRPr lang="zh-CN" altLang="en-US"/>
          </a:p>
          <a:p>
            <a:r>
              <a:rPr lang="zh-CN" altLang="en-US"/>
              <a:t>初级汉语 HSK 1：周二 17:00 - 18:30</a:t>
            </a:r>
          </a:p>
          <a:p>
            <a:r>
              <a:rPr lang="zh-CN" altLang="en-US"/>
              <a:t>初级汉语 HSK</a:t>
            </a:r>
            <a:r>
              <a:rPr lang="en-US" altLang="zh-CN"/>
              <a:t>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/>
              <a:t> 1：周三 17:30 – 19:00</a:t>
            </a:r>
          </a:p>
          <a:p>
            <a:r>
              <a:rPr lang="zh-CN" altLang="en-US"/>
              <a:t>中级汉语 HSK 4 </a:t>
            </a:r>
            <a:r>
              <a:rPr lang="en-US" altLang="zh-CN">
                <a:sym typeface="+mn-ea"/>
              </a:rPr>
              <a:t>following</a:t>
            </a:r>
            <a:r>
              <a:rPr lang="zh-CN" altLang="en-US"/>
              <a:t> 1：周三 17:30 – 19:00</a:t>
            </a:r>
          </a:p>
          <a:p>
            <a:r>
              <a:rPr lang="zh-CN" altLang="en-US">
                <a:sym typeface="+mn-ea"/>
              </a:rPr>
              <a:t>初级汉语 HSK 2：周四 17:30 - 19:00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8455" y="973455"/>
            <a:ext cx="7642860" cy="5010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线下课程Offline course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4400" y="1549400"/>
            <a:ext cx="721042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教学班级： 3-8 名学生为一组进行。</a:t>
            </a:r>
          </a:p>
          <a:p>
            <a:pPr>
              <a:lnSpc>
                <a:spcPct val="150000"/>
              </a:lnSpc>
            </a:pPr>
            <a:r>
              <a:rPr lang="zh-CN" altLang="en-US"/>
              <a:t>教学时间：</a:t>
            </a:r>
            <a:r>
              <a:rPr lang="zh-CN" altLang="en-US">
                <a:sym typeface="+mn-ea"/>
              </a:rPr>
              <a:t>课程每周一次，每次 90 分钟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/>
              <a:t>教室地点：孔子学院或金融与管理大学校园，地址：Vlkova 12，Prague 3 - Žižkov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0845" y="6446520"/>
            <a:ext cx="88753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https://www.konfucius-vsfs.cz/jazykove-kurzy-a-zkousky/prezencni-kurzy-cinstiny/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86155" y="5798185"/>
            <a:ext cx="46609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电子邮件：konfucius@vsfs.cz</a:t>
            </a:r>
          </a:p>
          <a:p>
            <a:r>
              <a:rPr lang="zh-CN" altLang="en-US"/>
              <a:t>电话：(+420) 770 165 000</a:t>
            </a:r>
          </a:p>
        </p:txBody>
      </p:sp>
      <p:pic>
        <p:nvPicPr>
          <p:cNvPr id="10" name="图片 9" descr="孔子学院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11" name="Obráze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12" name="Obráze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8500" y="469900"/>
            <a:ext cx="7059930" cy="24631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0" algn="l" defTabSz="931545" rt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（二）班级形式Class</a:t>
            </a:r>
          </a:p>
          <a:p>
            <a:pPr marR="0" algn="l" defTabSz="931545" rt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1.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团体课程（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Group Course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）</a:t>
            </a:r>
            <a:endParaRPr lang="en-US" altLang="zh-CN" sz="2800" kern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marR="0" algn="l" defTabSz="931545" rt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   3-8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人集体授课</a:t>
            </a:r>
            <a:endParaRPr lang="en-US" altLang="zh-CN" sz="2800" kern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marR="0" algn="l" defTabSz="931545" rt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2.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个人课程（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Individual Course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）</a:t>
            </a:r>
          </a:p>
          <a:p>
            <a:pPr marR="0" algn="l" defTabSz="931545" rtl="0">
              <a:lnSpc>
                <a:spcPct val="2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   1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对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1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授课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22145" y="4862830"/>
            <a:ext cx="65690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教学形式根据学生的要求采用面对面或在线形式。</a:t>
            </a:r>
          </a:p>
          <a:p>
            <a:pPr>
              <a:lnSpc>
                <a:spcPct val="150000"/>
              </a:lnSpc>
            </a:pPr>
            <a:r>
              <a:rPr lang="zh-CN" altLang="en-US"/>
              <a:t>课程时长可以是60 或 90 分钟，上课时间不限，包括周末。</a:t>
            </a:r>
          </a:p>
        </p:txBody>
      </p:sp>
      <p:pic>
        <p:nvPicPr>
          <p:cNvPr id="4" name="图片 3" descr="孔子学院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400" y="919480"/>
            <a:ext cx="7858760" cy="6035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（三）课程类别Course category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少儿汉语（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YCT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）</a:t>
            </a:r>
            <a:endParaRPr kumimoji="0" lang="zh-CN" altLang="en-US" sz="2800" b="0" i="0" u="none" strike="noStrike" kern="0" cap="none" spc="0" normalizeH="0" baseline="0" noProof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初级汉语Elementary Chinese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中级汉语Intermediate Chinese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高级汉语Advanced Chinese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商务汉语（初级、中级高级）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B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usiness Chinese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HSK1-9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（依据学员的中文水平组班）</a:t>
            </a: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暑期汉语集训课程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Intensive Chinese in summer</a:t>
            </a:r>
            <a:endParaRPr lang="zh-CN" altLang="en-US" sz="2800" kern="0">
              <a:solidFill>
                <a:schemeClr val="tx1"/>
              </a:solidFill>
              <a:ea typeface="宋体" panose="02010600030101010101" pitchFamily="2" charset="-122"/>
              <a:cs typeface="+mn-ea"/>
              <a:sym typeface="+mn-ea"/>
            </a:endParaRPr>
          </a:p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  <a:sym typeface="+mn-ea"/>
              </a:rPr>
              <a:t>         </a:t>
            </a:r>
          </a:p>
        </p:txBody>
      </p:sp>
      <p:pic>
        <p:nvPicPr>
          <p:cNvPr id="3" name="图片 2" descr="孔子学院logo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7" name="Obrázek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8" name="Obrázek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占位符 5122"/>
          <p:cNvSpPr>
            <a:spLocks noGrp="1"/>
          </p:cNvSpPr>
          <p:nvPr>
            <p:ph type="body" idx="4294967295"/>
          </p:nvPr>
        </p:nvSpPr>
        <p:spPr>
          <a:xfrm>
            <a:off x="426720" y="997585"/>
            <a:ext cx="8385175" cy="459105"/>
          </a:xfrm>
        </p:spPr>
        <p:txBody>
          <a:bodyPr/>
          <a:lstStyle/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（四）儿童及青少年夏令营</a:t>
            </a:r>
            <a:r>
              <a:rPr kumimoji="0" lang="en-US" altLang="zh-CN" sz="2800" b="0" i="0" u="none" strike="noStrike" kern="0" cap="none" spc="0" normalizeH="0" baseline="0" noProof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Summer camp for kids and youth</a:t>
            </a:r>
          </a:p>
        </p:txBody>
      </p:sp>
      <p:sp>
        <p:nvSpPr>
          <p:cNvPr id="2" name="New shape"/>
          <p:cNvSpPr/>
          <p:nvPr/>
        </p:nvSpPr>
        <p:spPr>
          <a:xfrm>
            <a:off x="0" y="655129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14400" y="1898650"/>
            <a:ext cx="4660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6-12岁</a:t>
            </a:r>
          </a:p>
        </p:txBody>
      </p:sp>
      <p:graphicFrame>
        <p:nvGraphicFramePr>
          <p:cNvPr id="4" name="对象 3"/>
          <p:cNvGraphicFramePr/>
          <p:nvPr>
            <p:custDataLst>
              <p:tags r:id="rId2"/>
            </p:custDataLst>
          </p:nvPr>
        </p:nvGraphicFramePr>
        <p:xfrm>
          <a:off x="770255" y="2342515"/>
          <a:ext cx="72485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9" imgW="7153275" imgH="1943100" progId="Paint.Picture">
                  <p:embed/>
                </p:oleObj>
              </mc:Choice>
              <mc:Fallback>
                <p:oleObj r:id="rId9" imgW="7153275" imgH="1943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0255" y="2342515"/>
                        <a:ext cx="7248525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/>
          <p:nvPr>
            <p:custDataLst>
              <p:tags r:id="rId3"/>
            </p:custDataLst>
          </p:nvPr>
        </p:nvGraphicFramePr>
        <p:xfrm>
          <a:off x="770255" y="4671695"/>
          <a:ext cx="6066155" cy="1033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11" imgW="5895975" imgH="762000" progId="Paint.Picture">
                  <p:embed/>
                </p:oleObj>
              </mc:Choice>
              <mc:Fallback>
                <p:oleObj r:id="rId11" imgW="5895975" imgH="76200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0255" y="4671695"/>
                        <a:ext cx="6066155" cy="1033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 descr="孔子学院logo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9" name="Obrázek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10" name="Obrázek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965" y="724535"/>
            <a:ext cx="76688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931545">
              <a:spcBef>
                <a:spcPct val="20000"/>
              </a:spcBef>
              <a:buClrTx/>
              <a:buSzTx/>
              <a:buFontTx/>
            </a:pP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</a:rPr>
              <a:t>（五）汉语口语角Chinese  </a:t>
            </a:r>
            <a:r>
              <a:rPr lang="en-US" altLang="zh-CN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</a:rPr>
              <a:t>C</a:t>
            </a:r>
            <a:r>
              <a:rPr lang="zh-CN" altLang="en-US" sz="2800" kern="0">
                <a:solidFill>
                  <a:schemeClr val="tx1"/>
                </a:solidFill>
                <a:ea typeface="宋体" panose="02010600030101010101" pitchFamily="2" charset="-122"/>
                <a:cs typeface="+mn-ea"/>
              </a:rPr>
              <a:t>orner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6155" y="1117600"/>
            <a:ext cx="59563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地点一：孔子学院，Vlkova 458/12，布拉格 3 – Žižkov</a:t>
            </a:r>
          </a:p>
          <a:p>
            <a:pPr>
              <a:lnSpc>
                <a:spcPct val="150000"/>
              </a:lnSpc>
            </a:pPr>
            <a:r>
              <a:rPr lang="zh-CN" altLang="en-US"/>
              <a:t>地点二：Orijin 茶馆，Charvátova 1988/3，布拉格 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6155" y="2341880"/>
            <a:ext cx="692023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/>
              <a:t>学员根据水平分为两组：初级组（HSK 1和HSK 2）和中级组（HSK 3和HSK 4）。可以一边喝茶，一边用中文与老师和其他学生交谈。老师们会为学生准备一些有趣的话题，如中国茶、中国美食、中国音乐和电影、中国节日或中国时尚。</a:t>
            </a:r>
          </a:p>
        </p:txBody>
      </p:sp>
      <p:graphicFrame>
        <p:nvGraphicFramePr>
          <p:cNvPr id="5" name="对象 4"/>
          <p:cNvGraphicFramePr/>
          <p:nvPr>
            <p:custDataLst>
              <p:tags r:id="rId2"/>
            </p:custDataLst>
          </p:nvPr>
        </p:nvGraphicFramePr>
        <p:xfrm>
          <a:off x="914400" y="4358005"/>
          <a:ext cx="7559040" cy="183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7" imgW="7553325" imgH="1838325" progId="Paint.Picture">
                  <p:embed/>
                </p:oleObj>
              </mc:Choice>
              <mc:Fallback>
                <p:oleObj r:id="rId7" imgW="7553325" imgH="183832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00" y="4358005"/>
                        <a:ext cx="7559040" cy="183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孔子学院logo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8" name="Obrázek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9" name="Obrázek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0" y="6586855"/>
            <a:ext cx="9317038" cy="254000"/>
          </a:xfrm>
          <a:prstGeom prst="rect">
            <a:avLst/>
          </a:prstGeom>
          <a:noFill/>
          <a:ln w="25400">
            <a:noFill/>
          </a:ln>
        </p:spPr>
        <p:txBody>
          <a:bodyPr anchor="ctr" anchorCtr="0"/>
          <a:lstStyle/>
          <a:p>
            <a:pPr algn="ctr"/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捷克布拉格金融管理大学孔子学院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                                        2023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600">
                <a:solidFill>
                  <a:schemeClr val="bg2"/>
                </a:solidFill>
                <a:latin typeface="Arial" panose="020B0604020202020204" pitchFamily="34" charset="0"/>
              </a:rPr>
              <a:t>12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月中文捷克语</a:t>
            </a:r>
            <a:r>
              <a:rPr lang="zh-CN" altLang="en-US" sz="1600">
                <a:solidFill>
                  <a:schemeClr val="bg2"/>
                </a:solidFill>
                <a:cs typeface="Arial" panose="020B0604020202020204" pitchFamily="34" charset="0"/>
                <a:sym typeface="+mn-ea"/>
              </a:rPr>
              <a:t>翻译与</a:t>
            </a:r>
            <a:r>
              <a:rPr lang="zh-CN" altLang="en-US" sz="16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教学研讨会</a:t>
            </a:r>
            <a:endParaRPr lang="zh-CN" altLang="en-US" sz="1600">
              <a:solidFill>
                <a:schemeClr val="bg2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122" name="标题 5121"/>
          <p:cNvSpPr/>
          <p:nvPr>
            <p:custDataLst>
              <p:tags r:id="rId2"/>
            </p:custDataLst>
          </p:nvPr>
        </p:nvSpPr>
        <p:spPr>
          <a:xfrm>
            <a:off x="266065" y="675640"/>
            <a:ext cx="8904605" cy="806450"/>
          </a:xfrm>
          <a:prstGeom prst="rect">
            <a:avLst/>
          </a:prstGeom>
          <a:noFill/>
          <a:ln>
            <a:noFill/>
          </a:ln>
        </p:spPr>
        <p:txBody>
          <a:bodyPr vert="horz" wrap="square" lIns="101600" tIns="38100" rIns="76200" bIns="3810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835" b="1" kern="1200" spc="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9pPr>
          </a:lstStyle>
          <a:p>
            <a:pPr marL="0" marR="0" indent="0" algn="l" defTabSz="931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000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二、文化工作坊Cultural workshop</a:t>
            </a:r>
            <a:r>
              <a:rPr lang="en-US" altLang="zh-CN" sz="4000" b="0" kern="0" spc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s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849630" y="1395730"/>
            <a:ext cx="8271510" cy="7124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/>
              <a:t>茶艺、书法、水墨画（成人和儿童）、中医药Tea art, calligraphy, ink painting (adult and children), </a:t>
            </a:r>
            <a:r>
              <a:rPr lang="en-US" altLang="zh-CN"/>
              <a:t>Traditional </a:t>
            </a:r>
            <a:r>
              <a:rPr lang="zh-CN" altLang="en-US"/>
              <a:t>Chinese medicine</a:t>
            </a:r>
          </a:p>
          <a:p>
            <a:endParaRPr lang="zh-CN" altLang="en-US"/>
          </a:p>
        </p:txBody>
      </p:sp>
      <p:graphicFrame>
        <p:nvGraphicFramePr>
          <p:cNvPr id="4" name="对象 3"/>
          <p:cNvGraphicFramePr/>
          <p:nvPr>
            <p:custDataLst>
              <p:tags r:id="rId4"/>
            </p:custDataLst>
          </p:nvPr>
        </p:nvGraphicFramePr>
        <p:xfrm>
          <a:off x="842010" y="2726055"/>
          <a:ext cx="7552690" cy="342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10" imgW="11277600" imgH="7867650" progId="Paint.Picture">
                  <p:embed/>
                </p:oleObj>
              </mc:Choice>
              <mc:Fallback>
                <p:oleObj r:id="rId10" imgW="11277600" imgH="78676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2010" y="2726055"/>
                        <a:ext cx="7552690" cy="342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26440" y="6219190"/>
            <a:ext cx="76231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https://www.konfucius-vsfs.cz/kulturni-workshopy-a-prednasky/</a:t>
            </a:r>
          </a:p>
        </p:txBody>
      </p:sp>
      <p:pic>
        <p:nvPicPr>
          <p:cNvPr id="7" name="图片 6" descr="孔子学院logo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238625" y="38100"/>
            <a:ext cx="764540" cy="764540"/>
          </a:xfrm>
          <a:prstGeom prst="rect">
            <a:avLst/>
          </a:prstGeom>
        </p:spPr>
      </p:pic>
      <p:pic>
        <p:nvPicPr>
          <p:cNvPr id="8" name="Obrázek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38100"/>
            <a:ext cx="2266950" cy="739775"/>
          </a:xfrm>
          <a:prstGeom prst="rect">
            <a:avLst/>
          </a:prstGeom>
        </p:spPr>
      </p:pic>
      <p:pic>
        <p:nvPicPr>
          <p:cNvPr id="9" name="Obrázek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8100"/>
            <a:ext cx="2590800" cy="76771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ff43104f-8ea5-4b76-b273-2c070b5d5347"/>
  <p:tag name="COMMONDATA" val="eyJoZGlkIjoiYWViMzQ5M2ZlYTk3N2UxYjU3MDlmMDQwNmI3MjNiYW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65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custom925310_1"/>
  <p:tag name="KSO_WM_TEMPLATE_CATEGORY" val="custom"/>
  <p:tag name="KSO_WM_TEMPLATE_INDEX" val="20196579"/>
  <p:tag name="KSO_WM_TEMPLATE_SUBCATEGORY" val="0"/>
  <p:tag name="KSO_WM_TEMPLATE_THUMBS_INDEX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4">
      <a:dk1>
        <a:srgbClr val="000000"/>
      </a:dk1>
      <a:lt1>
        <a:srgbClr val="FFFFFF"/>
      </a:lt1>
      <a:dk2>
        <a:srgbClr val="364048"/>
      </a:dk2>
      <a:lt2>
        <a:srgbClr val="8F7046"/>
      </a:lt2>
      <a:accent1>
        <a:srgbClr val="8F7046"/>
      </a:accent1>
      <a:accent2>
        <a:srgbClr val="C8AF92"/>
      </a:accent2>
      <a:accent3>
        <a:srgbClr val="C6BCB2"/>
      </a:accent3>
      <a:accent4>
        <a:srgbClr val="D7C9BC"/>
      </a:accent4>
      <a:accent5>
        <a:srgbClr val="364148"/>
      </a:accent5>
      <a:accent6>
        <a:srgbClr val="907046"/>
      </a:accent6>
      <a:hlink>
        <a:srgbClr val="D7C9BC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1957</Words>
  <Application>Microsoft Office PowerPoint</Application>
  <PresentationFormat>Vlastní</PresentationFormat>
  <Paragraphs>97</Paragraphs>
  <Slides>12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Bookman Old Style</vt:lpstr>
      <vt:lpstr>Calibri</vt:lpstr>
      <vt:lpstr>Office 主题​​</vt:lpstr>
      <vt:lpstr>Bitmap Image</vt:lpstr>
      <vt:lpstr>Prezentace aplikace PowerPoint</vt:lpstr>
      <vt:lpstr>Prezentace aplikace PowerPoint</vt:lpstr>
      <vt:lpstr>一、中文课程Chinese courses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Maršálková Petra</dc:creator>
  <cp:lastModifiedBy>Maršálková Petra</cp:lastModifiedBy>
  <cp:revision>71</cp:revision>
  <cp:lastPrinted>2021-12-11T01:29:00Z</cp:lastPrinted>
  <dcterms:created xsi:type="dcterms:W3CDTF">2021-12-11T01:29:00Z</dcterms:created>
  <dcterms:modified xsi:type="dcterms:W3CDTF">2023-12-12T13:17:02Z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308D3B5D45454B6B86F25E8E46043432</vt:lpwstr>
  </property>
  <property fmtid="{D5CDD505-2E9C-101B-9397-08002B2CF9AE}" pid="3" name="KSOProductBuildVer">
    <vt:lpwstr>2052-12.1.0.15990</vt:lpwstr>
  </property>
</Properties>
</file>