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9" r:id="rId4"/>
    <p:sldId id="298" r:id="rId5"/>
    <p:sldId id="300" r:id="rId6"/>
    <p:sldId id="297" r:id="rId7"/>
    <p:sldId id="259" r:id="rId8"/>
    <p:sldId id="261" r:id="rId9"/>
    <p:sldId id="271" r:id="rId10"/>
    <p:sldId id="260" r:id="rId11"/>
    <p:sldId id="263" r:id="rId12"/>
    <p:sldId id="262" r:id="rId13"/>
    <p:sldId id="264" r:id="rId14"/>
    <p:sldId id="265" r:id="rId15"/>
    <p:sldId id="266" r:id="rId16"/>
    <p:sldId id="267" r:id="rId17"/>
    <p:sldId id="268" r:id="rId18"/>
    <p:sldId id="258" r:id="rId19"/>
    <p:sldId id="294" r:id="rId20"/>
    <p:sldId id="269" r:id="rId21"/>
    <p:sldId id="270" r:id="rId22"/>
    <p:sldId id="282" r:id="rId23"/>
    <p:sldId id="272" r:id="rId24"/>
    <p:sldId id="273" r:id="rId25"/>
    <p:sldId id="277" r:id="rId26"/>
    <p:sldId id="274" r:id="rId27"/>
    <p:sldId id="275" r:id="rId28"/>
    <p:sldId id="278" r:id="rId29"/>
    <p:sldId id="279" r:id="rId30"/>
    <p:sldId id="290" r:id="rId31"/>
    <p:sldId id="291" r:id="rId32"/>
    <p:sldId id="280" r:id="rId33"/>
    <p:sldId id="283" r:id="rId34"/>
    <p:sldId id="284" r:id="rId35"/>
    <p:sldId id="285" r:id="rId36"/>
    <p:sldId id="286" r:id="rId37"/>
    <p:sldId id="287" r:id="rId38"/>
    <p:sldId id="288" r:id="rId39"/>
    <p:sldId id="293" r:id="rId40"/>
    <p:sldId id="295" r:id="rId41"/>
    <p:sldId id="296" r:id="rId42"/>
    <p:sldId id="292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77656-9F43-F13A-B995-2C3080BA3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EC26EB-665B-E30F-0E31-2D49D53CB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64A1EB-6839-362F-0993-E9D80556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C61644-9429-FDF2-741B-4B5F67DE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AE8DC-C71C-C831-9307-F54DF3EF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34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78ACA-CC3E-63F6-7E04-59844A7E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A164AF-4E00-60F0-F251-517C4FBFA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E54CEB-FF5F-719C-1322-A5011F7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7F1EF0-14BF-64CE-A191-A701A34D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7AAAD-201C-2198-4E9D-A6B5A37B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32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287BEF-4F33-6BF2-C900-F8D3E032B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46D938-C3C3-177F-6EE8-58AC498C2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40FD4C-A420-8B3F-9FB1-E9CF75C0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50AE56-4684-BC9B-E9C6-DF633E57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0F0F9E-9358-B730-1CC1-33AF4864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78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190EF-26ED-558F-CB2D-812F7096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6FAAC2-351C-9264-1FC9-823D35C1C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424BCA-A5F2-6012-DA97-48529F56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3E2BDF-53AC-D7C8-B69D-78D708BB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01DC17-96E8-BB68-8BFC-A601750B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09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1797F-6A11-C6DA-66D7-6060B933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7E3B47-B4F6-19D6-5B01-A57AE4D3B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08DF4-6F74-73A8-E232-081E712F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2859A3-1ED5-0B59-F7A5-31B34A6A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DC3621-954C-74A2-6E88-8C26B969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66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5CEE9-B73C-8C58-9174-51F9F8B2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B709BA-DADB-6C0F-0CD9-4B86DACE3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65A1D9-F486-EFD6-E54E-E2D769E1B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1E88A9-3235-D60C-D42D-22A60069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EA2E62-056E-8857-8B29-207DD71E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298E7E-362F-B194-8E42-9A570CAC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87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D76EA-13B4-3935-7EEA-AD359F64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08C4B2-4042-65F3-F33C-2DAE0BD53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1B46361-3FD6-6DA3-9633-D22A7B8A0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C5B6DB-0715-77FE-245A-A9CB4CB1F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2AA1D6-EEDA-4629-49B2-DCB7D68B3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EA31CA3-247C-0CA8-9C32-475956D9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C670C7D-104C-B5A7-6E43-F567D11A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FE31A6-E2F2-9A8E-7F0B-0A81CA5D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76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11BB8-E125-636B-CBF2-08D1BA93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64C82A-4CCF-087E-8D53-AC86EBCD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194C32-4828-D4FA-ABB0-5D900B2D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E6426C-35BD-419C-C4C3-7BC4D3ED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79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4FAE0AF-972A-51A9-05B2-B527C158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982A35-C37C-7437-ACE1-FFB4D76E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110302-72C5-E7B1-2A07-48EF0EA1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01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4F497F-AAB9-A2AC-9E45-012CB43B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5766BD-68FE-D0B5-11D5-CB6770284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8537D0-6F37-2D09-9CDC-12949FDD9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9BA139-A4B6-2F05-165E-01DC11D1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0EBBDF-B415-1E92-B2F6-849B3676E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ABC9D9-BEBB-4764-833B-B5E2DF12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78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70DE3-0724-9FB2-57CE-09E15DE5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9A8D6B6-C107-8694-F778-503A221B7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7C23CF-1CB6-E6A4-7DE6-A7A589691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EC0A53-6CE3-516E-2462-090DB587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580B00-61FE-E4A6-4935-6F4F1767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A1BCAC-EF28-8A8E-30E4-0A43F5F0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0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D147369-C7D7-B12C-0FE6-8FF64FDE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D617F0-CBEA-E85A-FBA6-C534EAF34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8977FB-0652-ABEA-1368-94F124C44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DA2907-1D8B-4485-8C95-6F58833175BB}" type="datetimeFigureOut">
              <a:rPr lang="cs-CZ" smtClean="0"/>
              <a:t>04.12.2024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7AB96D-E4D1-E645-D34D-08BEB4053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B69424-CCD9-809E-E4B7-81565FBA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81B1B-05F3-47CC-AC7E-0FE6DDB8A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1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">
            <a:extLst>
              <a:ext uri="{FF2B5EF4-FFF2-40B4-BE49-F238E27FC236}">
                <a16:creationId xmlns:a16="http://schemas.microsoft.com/office/drawing/2014/main" id="{EFB26808-148B-5849-AB62-D688EBAB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56" y="258418"/>
            <a:ext cx="8965440" cy="169959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DA1C71C-24A3-0828-A56B-C4F5BE350742}"/>
              </a:ext>
            </a:extLst>
          </p:cNvPr>
          <p:cNvSpPr txBox="1"/>
          <p:nvPr/>
        </p:nvSpPr>
        <p:spPr>
          <a:xfrm>
            <a:off x="521110" y="2320413"/>
            <a:ext cx="10146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JAK PŘELOŽIT TYPICKY ČESKÉ POJMY, NÁZVY A JMÉNA DO ČÍNŠTINY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40F4991-1C7C-D20D-7AB1-03FECB06B434}"/>
              </a:ext>
            </a:extLst>
          </p:cNvPr>
          <p:cNvSpPr txBox="1"/>
          <p:nvPr/>
        </p:nvSpPr>
        <p:spPr>
          <a:xfrm>
            <a:off x="786581" y="3841955"/>
            <a:ext cx="428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dirty="0"/>
          </a:p>
          <a:p>
            <a:r>
              <a:rPr lang="cs-CZ" sz="2800" dirty="0"/>
              <a:t>Klára </a:t>
            </a:r>
            <a:r>
              <a:rPr lang="cs-CZ" sz="2800" dirty="0" err="1"/>
              <a:t>Štiplová</a:t>
            </a:r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98ADD2-4104-4990-3236-071F3A575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7" y="3687700"/>
            <a:ext cx="5181600" cy="29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061A6B2-DF4A-FC74-CB91-39F51FE4B3B1}"/>
              </a:ext>
            </a:extLst>
          </p:cNvPr>
          <p:cNvSpPr txBox="1"/>
          <p:nvPr/>
        </p:nvSpPr>
        <p:spPr>
          <a:xfrm>
            <a:off x="265471" y="403123"/>
            <a:ext cx="11818374" cy="205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ŘEKA VLTAVA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弗尔塔瓦河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伏尔塔瓦河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沃尔塔瓦河</a:t>
            </a:r>
            <a:r>
              <a:rPr lang="en-US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弗尔塔瓦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河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陨石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ěr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ěr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wò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ěr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ěr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yǔn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shí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Vltava (čeština)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			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„meteorit z Vltavy“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F824C1-9AA2-1CBF-6ECF-194E50AD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08" y="2261419"/>
            <a:ext cx="61912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5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F8B4DED-604D-802F-8645-B2DC378F0DE7}"/>
              </a:ext>
            </a:extLst>
          </p:cNvPr>
          <p:cNvSpPr txBox="1"/>
          <p:nvPr/>
        </p:nvSpPr>
        <p:spPr>
          <a:xfrm>
            <a:off x="422787" y="422787"/>
            <a:ext cx="3451123" cy="247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LABE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易北河，拉贝河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yì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běi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hé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	</a:t>
            </a:r>
            <a:r>
              <a:rPr lang="cs-CZ" b="0" i="0" u="none" strike="noStrike" dirty="0" err="1">
                <a:effectLst/>
                <a:latin typeface="py"/>
              </a:rPr>
              <a:t>lā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bèi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hé</a:t>
            </a:r>
            <a:endParaRPr lang="cs-CZ" b="0" i="0" dirty="0">
              <a:solidFill>
                <a:srgbClr val="111111"/>
              </a:solidFill>
              <a:effectLst/>
              <a:latin typeface="py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solidFill>
                  <a:srgbClr val="111111"/>
                </a:solidFill>
                <a:effectLst/>
                <a:latin typeface="py"/>
                <a:ea typeface="DengXian" panose="02010600030101010101" pitchFamily="2" charset="-122"/>
                <a:cs typeface="Times New Roman" panose="02020603050405020304" pitchFamily="18" charset="0"/>
              </a:rPr>
              <a:t>Elbe (němčina)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solidFill>
                  <a:srgbClr val="111111"/>
                </a:solidFill>
                <a:latin typeface="py"/>
                <a:ea typeface="DengXian" panose="02010600030101010101" pitchFamily="2" charset="-122"/>
                <a:cs typeface="Times New Roman" panose="02020603050405020304" pitchFamily="18" charset="0"/>
              </a:rPr>
              <a:t>Labe (čeština)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AF31B2-73E6-2803-3925-03A132F9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90" y="78657"/>
            <a:ext cx="8387735" cy="55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31322FC-C126-F928-B65D-55E0D688060F}"/>
              </a:ext>
            </a:extLst>
          </p:cNvPr>
          <p:cNvSpPr txBox="1"/>
          <p:nvPr/>
        </p:nvSpPr>
        <p:spPr>
          <a:xfrm>
            <a:off x="422787" y="88490"/>
            <a:ext cx="7944465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KAREL IV.			 KARLOVA UNIVERZITA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查理四世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查理大学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查大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	</a:t>
            </a:r>
            <a:r>
              <a:rPr lang="it-IT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chá lǐ dà xué  / chá dà 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Charles (angličtina) 		 Charles University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KARLŮV MOST					KARLOVA ULICE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查理大桥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查理街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查理大道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Charles´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Bridge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Charles Street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(angličtina)					(angličtina)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296527-6960-87EE-0AA3-64BE87AE9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34" y="88490"/>
            <a:ext cx="3314875" cy="4930877"/>
          </a:xfrm>
          <a:prstGeom prst="rect">
            <a:avLst/>
          </a:prstGeom>
        </p:spPr>
      </p:pic>
      <p:pic>
        <p:nvPicPr>
          <p:cNvPr id="5" name="Obrázek 4" descr="Obsah obrázku kruh, umění, kresba, Grafika&#10;&#10;Popis byl vytvořen automaticky">
            <a:extLst>
              <a:ext uri="{FF2B5EF4-FFF2-40B4-BE49-F238E27FC236}">
                <a16:creationId xmlns:a16="http://schemas.microsoft.com/office/drawing/2014/main" id="{5D0850D0-CA73-9524-4471-CF1631033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77" y="3073378"/>
            <a:ext cx="3673174" cy="36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81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2082A1-E4FF-9FE9-7B3A-757F4784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82" y="0"/>
            <a:ext cx="6663427" cy="444228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22388C-7F9C-B9B3-099A-A79F4C139853}"/>
              </a:ext>
            </a:extLst>
          </p:cNvPr>
          <p:cNvSpPr txBox="1"/>
          <p:nvPr/>
        </p:nvSpPr>
        <p:spPr>
          <a:xfrm>
            <a:off x="285135" y="137487"/>
            <a:ext cx="4758813" cy="391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KARLŠTEJN			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卡尔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施泰因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古堡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b="0" i="0" u="none" strike="noStrike" dirty="0" err="1">
                <a:effectLst/>
                <a:latin typeface="py"/>
              </a:rPr>
              <a:t>kǎ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ěr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shī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tài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yīn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gǔ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bǎo</a:t>
            </a: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(čeština)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神圣罗马皇帝加冕宝物存放地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shén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shèng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luó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huáng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miǎn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cún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fàng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dì</a:t>
            </a:r>
            <a:endParaRPr lang="en-US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kern="100" dirty="0">
                <a:solidFill>
                  <a:srgbClr val="000000"/>
                </a:solidFill>
                <a:latin typeface="Open Sans" panose="020B0606030504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Místo uložení korunovačních klenotů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kern="100" dirty="0">
                <a:solidFill>
                  <a:srgbClr val="000000"/>
                </a:solidFill>
                <a:latin typeface="Open Sans" panose="020B0606030504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císaře Svaté říše římské (věcný)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3A4F9E1-10B4-EE75-F56D-0562DDB75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0" y="3755923"/>
            <a:ext cx="5275393" cy="29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5C120E-A273-4D81-41F5-BAEE7E278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213741"/>
            <a:ext cx="7364721" cy="48733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DBD6370-ED7C-7A76-39DB-905E14B03047}"/>
              </a:ext>
            </a:extLst>
          </p:cNvPr>
          <p:cNvSpPr txBox="1"/>
          <p:nvPr/>
        </p:nvSpPr>
        <p:spPr>
          <a:xfrm>
            <a:off x="373626" y="393290"/>
            <a:ext cx="428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KARLOVY VARY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卡罗维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发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cs-CZ" b="0" i="0" u="none" strike="noStrike" dirty="0" err="1">
                <a:effectLst/>
                <a:latin typeface="py"/>
              </a:rPr>
              <a:t>kǎ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luó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wéi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* </a:t>
            </a:r>
            <a:r>
              <a:rPr lang="cs-CZ" b="0" i="0" u="none" strike="noStrike" dirty="0" err="1">
                <a:effectLst/>
                <a:latin typeface="py"/>
              </a:rPr>
              <a:t>fā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lì</a:t>
            </a:r>
            <a:endParaRPr lang="cs-CZ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(fonetický, č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eština)</a:t>
            </a:r>
          </a:p>
          <a:p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卡尔罗维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发力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cs-CZ" b="0" i="0" u="none" strike="noStrike" dirty="0" err="1">
                <a:effectLst/>
                <a:latin typeface="py"/>
              </a:rPr>
              <a:t>kǎ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ěr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luó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wéi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* </a:t>
            </a:r>
            <a:r>
              <a:rPr lang="cs-CZ" b="0" i="0" u="none" strike="noStrike" dirty="0" err="1">
                <a:effectLst/>
                <a:latin typeface="py"/>
              </a:rPr>
              <a:t>fā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lì</a:t>
            </a:r>
            <a:endParaRPr lang="cs-CZ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(fonetický, čeština)</a:t>
            </a:r>
          </a:p>
          <a:p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KV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温泉镇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</a:t>
            </a:r>
            <a:r>
              <a:rPr lang="cs-CZ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kei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wei“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wēn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quán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zhèn</a:t>
            </a:r>
            <a:endParaRPr lang="cs-CZ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Lázeňské město KV</a:t>
            </a:r>
          </a:p>
          <a:p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(angličtina + zkratka)</a:t>
            </a:r>
          </a:p>
          <a:p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KOLON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ÁDA</a:t>
            </a:r>
          </a:p>
          <a:p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温泉回廊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wēn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quán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huí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láng</a:t>
            </a:r>
            <a:endParaRPr lang="cs-CZ" b="0" i="0" dirty="0">
              <a:solidFill>
                <a:srgbClr val="111111"/>
              </a:solidFill>
              <a:effectLst/>
              <a:latin typeface="py"/>
            </a:endParaRPr>
          </a:p>
          <a:p>
            <a:r>
              <a:rPr lang="cs-CZ" kern="100" dirty="0">
                <a:solidFill>
                  <a:srgbClr val="111111"/>
                </a:solidFill>
                <a:latin typeface="py"/>
                <a:ea typeface="DengXian" panose="02010600030101010101" pitchFamily="2" charset="-122"/>
                <a:cs typeface="Times New Roman" panose="02020603050405020304" pitchFamily="18" charset="0"/>
              </a:rPr>
              <a:t>„lázeňský koridor určený pro kolování“</a:t>
            </a:r>
            <a:endParaRPr lang="cs-CZ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dirty="0"/>
              <a:t>(věcný, popisný)</a:t>
            </a:r>
          </a:p>
        </p:txBody>
      </p:sp>
    </p:spTree>
    <p:extLst>
      <p:ext uri="{BB962C8B-B14F-4D97-AF65-F5344CB8AC3E}">
        <p14:creationId xmlns:p14="http://schemas.microsoft.com/office/powerpoint/2010/main" val="77957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F388C3-0C03-950D-6F9F-B330CCB15C9F}"/>
              </a:ext>
            </a:extLst>
          </p:cNvPr>
          <p:cNvSpPr txBox="1"/>
          <p:nvPr/>
        </p:nvSpPr>
        <p:spPr>
          <a:xfrm>
            <a:off x="200105" y="83641"/>
            <a:ext cx="5466736" cy="665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LÁZEŇSKÉ OPLATKY </a:t>
            </a:r>
          </a:p>
          <a:p>
            <a:r>
              <a:rPr lang="zh-CN" altLang="en-US" dirty="0"/>
              <a:t>温泉饼</a:t>
            </a:r>
            <a:endParaRPr lang="en-US" altLang="zh-CN" dirty="0"/>
          </a:p>
          <a:p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w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ēnquán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bǐng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(přímý věcný)</a:t>
            </a:r>
            <a:endParaRPr lang="cs-CZ" sz="1600" dirty="0"/>
          </a:p>
          <a:p>
            <a:endParaRPr lang="en-US" dirty="0"/>
          </a:p>
          <a:p>
            <a:r>
              <a:rPr lang="cs-CZ" dirty="0"/>
              <a:t>LÁZEŇSKÉ HRNÍČKY</a:t>
            </a:r>
          </a:p>
          <a:p>
            <a:r>
              <a:rPr lang="zh-CN" altLang="en-US" dirty="0"/>
              <a:t>温泉杯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wēnquán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bēi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(přímý věcný)</a:t>
            </a:r>
            <a:endParaRPr lang="cs-CZ" sz="1600" dirty="0"/>
          </a:p>
          <a:p>
            <a:endParaRPr lang="en-US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KARLOVARSKÁ SŮL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卡尔斯巴盐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kǎ'ěrsībā</a:t>
            </a:r>
            <a:r>
              <a:rPr lang="cs-CZ" sz="1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yán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(němčina: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Karlsbad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+ sůl)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BECHEROVKA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冰爵力娇酒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贝赫尔草药酒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bīng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jué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jiāo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bèi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hè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ěr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cǎo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yào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jiǔ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dirty="0"/>
              <a:t>„likér vhodný do vychlazené trojnožky“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dirty="0"/>
              <a:t>			„</a:t>
            </a:r>
            <a:r>
              <a:rPr lang="cs-CZ" dirty="0" err="1"/>
              <a:t>Becherův</a:t>
            </a:r>
            <a:r>
              <a:rPr lang="cs-CZ" dirty="0"/>
              <a:t> bylinný likér “	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70040F-F8FD-B3A3-0DD0-3316757ED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52" y="95370"/>
            <a:ext cx="3117320" cy="31173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080614-CFCC-C101-3900-59DA57C3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59" y="95370"/>
            <a:ext cx="2948401" cy="31173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67FFC0F-76D6-9199-72BA-E45D56FC50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89" y="3321900"/>
            <a:ext cx="4273971" cy="26861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2D3A8F3-948F-E4B9-6E07-F1506A1B2A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71" y="3310171"/>
            <a:ext cx="5178689" cy="34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8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E56B253-1C5C-8350-2E80-DDF23A3D7A14}"/>
              </a:ext>
            </a:extLst>
          </p:cNvPr>
          <p:cNvSpPr txBox="1"/>
          <p:nvPr/>
        </p:nvSpPr>
        <p:spPr>
          <a:xfrm>
            <a:off x="442452" y="324465"/>
            <a:ext cx="3923071" cy="370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ČESKÝ KRUMLOV	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（捷克）克鲁姆洛夫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fū</a:t>
            </a:r>
            <a:endParaRPr lang="cs-CZ" sz="1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(fonetický, čeština)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CK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小镇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</a:t>
            </a:r>
            <a:r>
              <a:rPr lang="cs-CZ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sí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cs-CZ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sei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kchej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zhèn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(angličtina + zkratka)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83999E-EBE7-21B4-BF22-F7BD24A1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65"/>
            <a:ext cx="5717458" cy="57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51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8F1B11-8278-1826-57F0-361B244DA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06" y="88490"/>
            <a:ext cx="6304935" cy="420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8D5115-CBD3-A6B8-6D08-02BEFCF4D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2612922"/>
            <a:ext cx="2777613" cy="41664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71BEE-DD37-40A3-D003-A17C98887701}"/>
              </a:ext>
            </a:extLst>
          </p:cNvPr>
          <p:cNvSpPr txBox="1"/>
          <p:nvPr/>
        </p:nvSpPr>
        <p:spPr>
          <a:xfrm>
            <a:off x="304800" y="275303"/>
            <a:ext cx="5240594" cy="233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ČESKÉ BUDĚJOVICE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（捷克）布杰约维采 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yuē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wéi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cǎi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 </a:t>
            </a:r>
            <a:endParaRPr lang="cs-CZ" altLang="zh-CN" sz="1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(fonetický, čeština)				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E965C33-652E-5D7D-3F8B-7B11C15F7918}"/>
              </a:ext>
            </a:extLst>
          </p:cNvPr>
          <p:cNvSpPr txBox="1"/>
          <p:nvPr/>
        </p:nvSpPr>
        <p:spPr>
          <a:xfrm>
            <a:off x="3038169" y="4965290"/>
            <a:ext cx="42278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百威小镇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bǎi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wēi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zhèn</a:t>
            </a:r>
            <a:endParaRPr lang="cs-CZ" altLang="zh-CN" sz="1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„město, odkud pochází pivo</a:t>
            </a:r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Budweiser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</a:p>
          <a:p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(věcný + němčina)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6CA05AC-2944-B988-BBE2-4D904CDADD50}"/>
              </a:ext>
            </a:extLst>
          </p:cNvPr>
          <p:cNvSpPr txBox="1"/>
          <p:nvPr/>
        </p:nvSpPr>
        <p:spPr>
          <a:xfrm>
            <a:off x="7561006" y="4965290"/>
            <a:ext cx="4227871" cy="1621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CB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小镇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</a:t>
            </a:r>
            <a:r>
              <a:rPr lang="cs-CZ" altLang="zh-CN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sí</a:t>
            </a:r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cs-CZ" altLang="zh-CN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sei</a:t>
            </a:r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altLang="zh-CN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bí“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zhèn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(angličtina + zkratka)</a:t>
            </a:r>
          </a:p>
          <a:p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360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9E2A97-DD91-D4A8-EFFE-295D6C178BAA}"/>
              </a:ext>
            </a:extLst>
          </p:cNvPr>
          <p:cNvSpPr txBox="1"/>
          <p:nvPr/>
        </p:nvSpPr>
        <p:spPr>
          <a:xfrm>
            <a:off x="324465" y="83100"/>
            <a:ext cx="5866785" cy="742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MORAVA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莫拉维亚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mò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wéi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yà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Moravia (fonetický,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angličtina / 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latina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VINOBRANÍ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葡萄节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táo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(věcný)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LIDOVÝ KROJ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民族服装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zhuāng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(věcný)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LIDOVÝ TANEC	LIDOVÁ HUDBA	CIMBÁLOVKA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民族舞蹈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民间音乐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扇面亲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蝴蝶琴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jiān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yīn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qīn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			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qín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D9B721-0789-7902-3E93-0A43FB490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8" y="83099"/>
            <a:ext cx="9153832" cy="3423072"/>
          </a:xfrm>
          <a:prstGeom prst="rect">
            <a:avLst/>
          </a:prstGeom>
        </p:spPr>
      </p:pic>
      <p:pic>
        <p:nvPicPr>
          <p:cNvPr id="5" name="Obrázek 4" descr="Obsah obrázku venku, obloha, tráva, oblečení&#10;&#10;Popis byl vytvořen automaticky">
            <a:extLst>
              <a:ext uri="{FF2B5EF4-FFF2-40B4-BE49-F238E27FC236}">
                <a16:creationId xmlns:a16="http://schemas.microsoft.com/office/drawing/2014/main" id="{D75A2DB1-0E64-B1F3-E26C-26729DF019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68" y="3506170"/>
            <a:ext cx="5028246" cy="33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87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3366372-A61F-24AA-8191-075BD901101E}"/>
              </a:ext>
            </a:extLst>
          </p:cNvPr>
          <p:cNvSpPr txBox="1"/>
          <p:nvPr/>
        </p:nvSpPr>
        <p:spPr>
          <a:xfrm>
            <a:off x="324466" y="373626"/>
            <a:ext cx="3608438" cy="514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BRNO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布尔诺</a:t>
            </a:r>
            <a:endParaRPr lang="cs-CZ" altLang="zh-CN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ěr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(fonetický)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BRNĚNSKÉ VÝSTAVIŠTĚ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布尔诺会展中心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ěr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zhǎn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zhōng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xīn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(věcný)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VILA TUGENDHAT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图根哈特别墅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gēn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shù</a:t>
            </a:r>
            <a:endParaRPr lang="cs-CZ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Open Sans" panose="020B0606030504020204" pitchFamily="34" charset="0"/>
              </a:rPr>
              <a:t>(fonetický + věcný)</a:t>
            </a:r>
            <a:endParaRPr lang="cs-CZ" sz="1600" dirty="0"/>
          </a:p>
        </p:txBody>
      </p:sp>
      <p:pic>
        <p:nvPicPr>
          <p:cNvPr id="4" name="Obrázek 3" descr="Obsah obrázku venku, obloha, mrak, budova&#10;&#10;Popis byl vytvořen automaticky">
            <a:extLst>
              <a:ext uri="{FF2B5EF4-FFF2-40B4-BE49-F238E27FC236}">
                <a16:creationId xmlns:a16="http://schemas.microsoft.com/office/drawing/2014/main" id="{523F91CF-766D-40E7-EE70-C11D18379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23" y="218337"/>
            <a:ext cx="4277031" cy="2851354"/>
          </a:xfrm>
          <a:prstGeom prst="rect">
            <a:avLst/>
          </a:prstGeom>
        </p:spPr>
      </p:pic>
      <p:pic>
        <p:nvPicPr>
          <p:cNvPr id="6" name="Obrázek 5" descr="Obsah obrázku venku, tráva, dům, budova&#10;&#10;Popis byl vytvořen automaticky">
            <a:extLst>
              <a:ext uri="{FF2B5EF4-FFF2-40B4-BE49-F238E27FC236}">
                <a16:creationId xmlns:a16="http://schemas.microsoft.com/office/drawing/2014/main" id="{A5E2D226-226E-AFB4-10B5-D8A69CF96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73" y="3528767"/>
            <a:ext cx="4345857" cy="2875935"/>
          </a:xfrm>
          <a:prstGeom prst="rect">
            <a:avLst/>
          </a:prstGeom>
        </p:spPr>
      </p:pic>
      <p:pic>
        <p:nvPicPr>
          <p:cNvPr id="8" name="Obrázek 7" descr="Obsah obrázku mrak, venku, obloha, budova&#10;&#10;Popis byl vytvořen automaticky">
            <a:extLst>
              <a:ext uri="{FF2B5EF4-FFF2-40B4-BE49-F238E27FC236}">
                <a16:creationId xmlns:a16="http://schemas.microsoft.com/office/drawing/2014/main" id="{42C566A5-5A4D-500E-E853-1DFB3C349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35" y="218337"/>
            <a:ext cx="4134677" cy="28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7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ECC4646-C0A1-6558-E9B2-A83D7BC187CD}"/>
              </a:ext>
            </a:extLst>
          </p:cNvPr>
          <p:cNvSpPr txBox="1"/>
          <p:nvPr/>
        </p:nvSpPr>
        <p:spPr>
          <a:xfrm>
            <a:off x="796413" y="275303"/>
            <a:ext cx="10412361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VZNIK PŘEKLADU </a:t>
            </a:r>
            <a:r>
              <a:rPr lang="cs-CZ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EVROP</a:t>
            </a:r>
            <a:r>
              <a:rPr lang="cs-CZ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SKÝCH POJMŮ A NÁZVŮ V ČÍNŠTINĚ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STAROVĚK </a:t>
            </a: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STŘEDOVĚK: </a:t>
            </a: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PODÉL HEDVÁBNÉ CESTY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EVROPŠTÍ MISIONÁŘI – VZDĚLANCI A UČITELÉ PŮSOBÍCÍ V ČÍNĚ 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(+ MUSLIMŠTÍ OBCHODNÍCI) 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ZPROSTŘEDKOVÁVALI EVROPĚ ZNALOSTI O ČÍNĚ, ALE TAKÉ ČÍNĚ O EVROPĚ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 13. STOLETÍ ZEJMÉNA FRANTIŠKÁNÍ A DOMINIKÁNI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 16. STOL. PŘEVÁŽNĚ JEZUITÉ </a:t>
            </a:r>
            <a:endParaRPr lang="cs-CZ" sz="24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cs-CZ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482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8420794-643C-01E6-5DEA-AAE81093A4D5}"/>
              </a:ext>
            </a:extLst>
          </p:cNvPr>
          <p:cNvSpPr txBox="1"/>
          <p:nvPr/>
        </p:nvSpPr>
        <p:spPr>
          <a:xfrm>
            <a:off x="285135" y="442452"/>
            <a:ext cx="5132439" cy="591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ČESKÉ KRAJE: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STŘEDOČESKÝ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JIHOČESKÝ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PLZEŇSKÝ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KARLOVARSKÝ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ÚSTECKÝ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LIBERECKÝ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KRÁLOVÉHRADECKÝ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PARDUBICKÝ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KRAJ VYSOČINA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JIHOMORAVSKÝ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ZLÍNSKÝ KRAJ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MORAVSKOSLEZSKÝ KRAJ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A29B1E-16AB-7F11-2E53-35AEE826D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9" y="332794"/>
            <a:ext cx="9076261" cy="59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97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A091220-0D66-677B-3880-C2FC485B87DC}"/>
              </a:ext>
            </a:extLst>
          </p:cNvPr>
          <p:cNvSpPr txBox="1"/>
          <p:nvPr/>
        </p:nvSpPr>
        <p:spPr>
          <a:xfrm>
            <a:off x="3106995" y="127820"/>
            <a:ext cx="6096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KULTURNÍ INSTITUCE</a:t>
            </a:r>
          </a:p>
          <a:p>
            <a:pPr algn="ctr"/>
            <a:r>
              <a:rPr lang="zh-CN" altLang="en-US" sz="20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国家文化机构</a:t>
            </a:r>
            <a:endParaRPr lang="cs-CZ" sz="20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AD0206-7950-C97D-227B-716D3EE8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93" y="1110334"/>
            <a:ext cx="9087814" cy="53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město, obloha, okno&#10;&#10;Popis byl vytvořen automaticky">
            <a:extLst>
              <a:ext uri="{FF2B5EF4-FFF2-40B4-BE49-F238E27FC236}">
                <a16:creationId xmlns:a16="http://schemas.microsoft.com/office/drawing/2014/main" id="{3F0F48B9-2BD8-4E83-85D3-9B622D87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3045" cy="3787217"/>
          </a:xfrm>
          <a:prstGeom prst="rect">
            <a:avLst/>
          </a:prstGeom>
        </p:spPr>
      </p:pic>
      <p:pic>
        <p:nvPicPr>
          <p:cNvPr id="5" name="Obrázek 4" descr="Obsah obrázku budova, venku, Metropolitní oblast, Metropole&#10;&#10;Popis byl vytvořen automaticky">
            <a:extLst>
              <a:ext uri="{FF2B5EF4-FFF2-40B4-BE49-F238E27FC236}">
                <a16:creationId xmlns:a16="http://schemas.microsoft.com/office/drawing/2014/main" id="{9EFF758A-A98C-CA07-AF7B-3C8E1D0D7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73" y="3478258"/>
            <a:ext cx="4731639" cy="33797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2C7C33-1C07-5AF9-0537-8F9E8C7A76C3}"/>
              </a:ext>
            </a:extLst>
          </p:cNvPr>
          <p:cNvSpPr txBox="1"/>
          <p:nvPr/>
        </p:nvSpPr>
        <p:spPr>
          <a:xfrm>
            <a:off x="5869858" y="228600"/>
            <a:ext cx="619615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STAVOVSKÉ DIVADLO</a:t>
            </a:r>
          </a:p>
          <a:p>
            <a:endParaRPr lang="cs-CZ" dirty="0"/>
          </a:p>
          <a:p>
            <a:r>
              <a:rPr lang="zh-CN" altLang="en-US" dirty="0"/>
              <a:t>城邦剧院</a:t>
            </a:r>
            <a:r>
              <a:rPr lang="en-US" altLang="zh-CN" dirty="0"/>
              <a:t>		</a:t>
            </a:r>
            <a:r>
              <a:rPr lang="zh-CN" altLang="en-US" dirty="0"/>
              <a:t>莫扎特剧院</a:t>
            </a:r>
            <a:r>
              <a:rPr lang="en-US" altLang="zh-CN" dirty="0"/>
              <a:t>/</a:t>
            </a:r>
            <a:r>
              <a:rPr lang="zh-CN" altLang="en-US" dirty="0"/>
              <a:t>歌剧院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chéng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bāng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yuàn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yuàn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/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gē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yuàn</a:t>
            </a:r>
            <a:endParaRPr lang="en-US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cs-CZ" sz="16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Open Sans" panose="020B0606030504020204" pitchFamily="34" charset="0"/>
              </a:rPr>
              <a:t>(významový)		„Mozartovo divadlo“ / „Mozartův 			operní dům“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0831DB-69C8-8E62-C6F3-2DFA7ABF025B}"/>
              </a:ext>
            </a:extLst>
          </p:cNvPr>
          <p:cNvSpPr txBox="1"/>
          <p:nvPr/>
        </p:nvSpPr>
        <p:spPr>
          <a:xfrm>
            <a:off x="560439" y="4640825"/>
            <a:ext cx="64892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TANČÍCÍ DŮM</a:t>
            </a:r>
          </a:p>
          <a:p>
            <a:endParaRPr lang="en-US" dirty="0"/>
          </a:p>
          <a:p>
            <a:r>
              <a:rPr lang="zh-CN" altLang="en-US" dirty="0"/>
              <a:t>跳舞楼</a:t>
            </a:r>
            <a:r>
              <a:rPr lang="en-US" altLang="zh-CN" dirty="0"/>
              <a:t>		</a:t>
            </a:r>
            <a:r>
              <a:rPr lang="zh-CN" altLang="en-US" dirty="0"/>
              <a:t>跳舞的房子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tiào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lóu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tiào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fáng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zǐ</a:t>
            </a:r>
            <a:endParaRPr lang="en-US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cs-CZ" dirty="0"/>
              <a:t>(významový)</a:t>
            </a:r>
          </a:p>
        </p:txBody>
      </p:sp>
    </p:spTree>
    <p:extLst>
      <p:ext uri="{BB962C8B-B14F-4D97-AF65-F5344CB8AC3E}">
        <p14:creationId xmlns:p14="http://schemas.microsoft.com/office/powerpoint/2010/main" val="31631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B05EE5-80C5-BF37-B64C-C9D0BE707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3" y="830006"/>
            <a:ext cx="7552403" cy="503493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6959C8E-1989-F411-CF72-BCE7C5FD79BB}"/>
              </a:ext>
            </a:extLst>
          </p:cNvPr>
          <p:cNvSpPr txBox="1"/>
          <p:nvPr/>
        </p:nvSpPr>
        <p:spPr>
          <a:xfrm>
            <a:off x="452284" y="589935"/>
            <a:ext cx="370676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BEDŘICH SMETANA</a:t>
            </a:r>
          </a:p>
          <a:p>
            <a:r>
              <a:rPr lang="zh-CN" altLang="en-US" dirty="0"/>
              <a:t>斯梅塔拿</a:t>
            </a:r>
            <a:r>
              <a:rPr lang="cs-CZ" altLang="zh-CN" dirty="0"/>
              <a:t> / </a:t>
            </a:r>
            <a:r>
              <a:rPr lang="zh-CN" altLang="en-US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斯美塔那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méi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ná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/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měi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nà</a:t>
            </a:r>
            <a:endParaRPr lang="en-US" sz="1600" dirty="0"/>
          </a:p>
          <a:p>
            <a:endParaRPr lang="en-US" altLang="zh-CN" dirty="0"/>
          </a:p>
          <a:p>
            <a:r>
              <a:rPr lang="zh-CN" altLang="en-US" dirty="0"/>
              <a:t>史麦塔纳</a:t>
            </a:r>
            <a:endParaRPr lang="cs-CZ" dirty="0"/>
          </a:p>
          <a:p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shǐ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mài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tǎ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nà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Open Sans" panose="020B0606030504020204" pitchFamily="34" charset="0"/>
              </a:rPr>
              <a:t>。。。音乐作曲家</a:t>
            </a:r>
            <a:endParaRPr lang="cs-CZ" altLang="zh-CN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yīn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Open Sans" panose="020B0606030504020204" pitchFamily="34" charset="0"/>
              </a:rPr>
              <a:t>yu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è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zuò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qū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jiā</a:t>
            </a:r>
            <a:endParaRPr lang="cs-CZ" altLang="zh-CN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Open Sans" panose="020B0606030504020204" pitchFamily="34" charset="0"/>
              </a:rPr>
              <a:t>Hudební skladatel …</a:t>
            </a:r>
          </a:p>
          <a:p>
            <a:endParaRPr lang="cs-CZ" dirty="0"/>
          </a:p>
          <a:p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SMETANOVA LITOMYŠL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斯梅塔拿的利托米什尔音乐节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lì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tuō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mǐ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</a:t>
            </a:r>
            <a:r>
              <a:rPr lang="en-US" altLang="zh-CN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ěr</a:t>
            </a:r>
            <a:endParaRPr lang="cs-CZ" dirty="0"/>
          </a:p>
          <a:p>
            <a:endParaRPr lang="cs-CZ" dirty="0"/>
          </a:p>
          <a:p>
            <a:r>
              <a:rPr lang="cs-CZ" dirty="0"/>
              <a:t>ANTONÍN DVOŘÁK</a:t>
            </a:r>
            <a:endParaRPr lang="en-US" dirty="0"/>
          </a:p>
          <a:p>
            <a:r>
              <a:rPr lang="zh-CN" altLang="en-US" dirty="0"/>
              <a:t>德沃夏克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kè</a:t>
            </a:r>
            <a:endParaRPr lang="en-US" sz="1600" dirty="0"/>
          </a:p>
          <a:p>
            <a:endParaRPr lang="en-US" altLang="zh-CN" dirty="0"/>
          </a:p>
          <a:p>
            <a:r>
              <a:rPr lang="zh-CN" altLang="en-US" dirty="0"/>
              <a:t>德弗札克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zhá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kè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5015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75D25CF-2F6F-B1E4-15FC-0E3CD3CA5135}"/>
              </a:ext>
            </a:extLst>
          </p:cNvPr>
          <p:cNvSpPr txBox="1"/>
          <p:nvPr/>
        </p:nvSpPr>
        <p:spPr>
          <a:xfrm>
            <a:off x="0" y="136291"/>
            <a:ext cx="3982066" cy="366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RUDOLFINUM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鲁道夫因音乐厅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dào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yuè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tīng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„Rudolfova hudební síň“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DVOŘÁKOVA SÍŇ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德沃夏克音乐厅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yu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tīng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E8EB9F-5045-B56C-BF38-CD7BD351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13" y="136291"/>
            <a:ext cx="4712418" cy="31919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A61E3E-596C-F7EE-6E33-6450DCD2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0099"/>
            <a:ext cx="5910693" cy="30440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127FF7C-1851-F6A8-7C83-8715E29EF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37" y="156393"/>
            <a:ext cx="4762500" cy="31718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B81801F-D316-D663-721C-383535E32BED}"/>
              </a:ext>
            </a:extLst>
          </p:cNvPr>
          <p:cNvSpPr txBox="1"/>
          <p:nvPr/>
        </p:nvSpPr>
        <p:spPr>
          <a:xfrm>
            <a:off x="629264" y="3475181"/>
            <a:ext cx="4614095" cy="3596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OBECNÍ DŮM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市民会馆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mín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guǎn</a:t>
            </a:r>
            <a:endParaRPr lang="cs-CZ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kern="100" dirty="0">
                <a:solidFill>
                  <a:srgbClr val="000000"/>
                </a:solidFill>
                <a:latin typeface="Open Sans" panose="020B0606030504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„místo setkávání občanů města“ (popisný)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SMETANOVA SÍŇ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斯梅塔拿音乐厅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méi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ná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yu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tīng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0962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57D1FF4-AB52-513E-3451-083DFB49668D}"/>
              </a:ext>
            </a:extLst>
          </p:cNvPr>
          <p:cNvSpPr txBox="1"/>
          <p:nvPr/>
        </p:nvSpPr>
        <p:spPr>
          <a:xfrm>
            <a:off x="462116" y="481781"/>
            <a:ext cx="481780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cs-CZ" dirty="0"/>
              <a:t>Á VLAST</a:t>
            </a:r>
            <a:endParaRPr 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我的祖国</a:t>
            </a:r>
            <a:r>
              <a:rPr lang="en-US" altLang="zh-CN" dirty="0"/>
              <a:t>》</a:t>
            </a:r>
            <a:r>
              <a:rPr lang="zh-CN" altLang="en-US" dirty="0"/>
              <a:t>组曲</a:t>
            </a:r>
            <a:endParaRPr lang="cs-CZ" dirty="0"/>
          </a:p>
          <a:p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wǒ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guó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qū</a:t>
            </a:r>
            <a:endParaRPr lang="en-US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cs-CZ" dirty="0"/>
          </a:p>
          <a:p>
            <a:r>
              <a:rPr lang="cs-CZ" dirty="0"/>
              <a:t>VLTAVA</a:t>
            </a:r>
            <a:endParaRPr 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弗尔塔瓦河</a:t>
            </a:r>
            <a:r>
              <a:rPr lang="en-US" altLang="zh-CN" dirty="0"/>
              <a:t>》</a:t>
            </a:r>
            <a:r>
              <a:rPr lang="zh-CN" altLang="en-US" dirty="0"/>
              <a:t>曲目</a:t>
            </a:r>
            <a:endParaRPr lang="cs-CZ" dirty="0"/>
          </a:p>
          <a:p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ěr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wǎ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mù</a:t>
            </a:r>
            <a:endParaRPr lang="cs-CZ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cs-CZ" sz="1600" dirty="0"/>
          </a:p>
          <a:p>
            <a:r>
              <a:rPr lang="cs-CZ" dirty="0"/>
              <a:t>SLOVANSKÉ TANCE</a:t>
            </a:r>
            <a:endParaRPr 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斯拉夫民族舞蹈</a:t>
            </a:r>
            <a:r>
              <a:rPr lang="en-US" altLang="zh-CN" dirty="0"/>
              <a:t>》</a:t>
            </a:r>
            <a:endParaRPr lang="cs-CZ" dirty="0"/>
          </a:p>
          <a:p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mín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</a:t>
            </a:r>
          </a:p>
          <a:p>
            <a:endParaRPr lang="cs-CZ" sz="1600" dirty="0"/>
          </a:p>
          <a:p>
            <a:r>
              <a:rPr lang="cs-CZ" dirty="0"/>
              <a:t>NOVOSVĚTSKÁ SYMFONIE</a:t>
            </a:r>
            <a:endParaRPr 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新世界</a:t>
            </a:r>
            <a:r>
              <a:rPr lang="en-US" altLang="zh-CN" dirty="0"/>
              <a:t>》</a:t>
            </a:r>
            <a:r>
              <a:rPr lang="zh-CN" altLang="en-US" dirty="0"/>
              <a:t>第九交响曲</a:t>
            </a:r>
            <a:endParaRPr lang="en-US" altLang="zh-CN" dirty="0"/>
          </a:p>
          <a:p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jiāo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xiǎng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qū</a:t>
            </a:r>
            <a:endParaRPr lang="cs-CZ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sz="1600" dirty="0"/>
          </a:p>
          <a:p>
            <a:r>
              <a:rPr lang="cs-CZ" dirty="0"/>
              <a:t>RUSALKA</a:t>
            </a:r>
          </a:p>
          <a:p>
            <a:r>
              <a:rPr lang="en-US" altLang="zh-CN" b="0" i="0" dirty="0">
                <a:solidFill>
                  <a:srgbClr val="040C28"/>
                </a:solidFill>
                <a:effectLst/>
                <a:latin typeface="Google Sans"/>
              </a:rPr>
              <a:t>《</a:t>
            </a:r>
            <a:r>
              <a:rPr lang="zh-CN" altLang="en-US" b="0" i="0" dirty="0">
                <a:solidFill>
                  <a:srgbClr val="040C28"/>
                </a:solidFill>
                <a:effectLst/>
                <a:latin typeface="Google Sans"/>
              </a:rPr>
              <a:t>水仙女</a:t>
            </a:r>
            <a:r>
              <a:rPr lang="en-US" altLang="zh-CN" b="0" i="0" dirty="0">
                <a:solidFill>
                  <a:srgbClr val="040C28"/>
                </a:solidFill>
                <a:effectLst/>
                <a:latin typeface="Google Sans"/>
              </a:rPr>
              <a:t>》</a:t>
            </a:r>
            <a:r>
              <a:rPr lang="zh-CN" altLang="en-US" dirty="0">
                <a:solidFill>
                  <a:srgbClr val="040C28"/>
                </a:solidFill>
                <a:latin typeface="Google Sans"/>
              </a:rPr>
              <a:t>歌剧</a:t>
            </a:r>
            <a:r>
              <a:rPr lang="cs-CZ" altLang="zh-CN" b="0" i="0" dirty="0">
                <a:solidFill>
                  <a:srgbClr val="040C28"/>
                </a:solidFill>
                <a:effectLst/>
                <a:latin typeface="Google Sans"/>
              </a:rPr>
              <a:t>	</a:t>
            </a:r>
            <a:r>
              <a:rPr lang="en-US" altLang="zh-CN" b="0" i="0" dirty="0">
                <a:solidFill>
                  <a:srgbClr val="040C28"/>
                </a:solidFill>
                <a:effectLst/>
                <a:latin typeface="Google Sans"/>
              </a:rPr>
              <a:t>	《</a:t>
            </a:r>
            <a:r>
              <a:rPr lang="zh-CN" altLang="en-US" b="0" i="0" dirty="0">
                <a:solidFill>
                  <a:srgbClr val="040C28"/>
                </a:solidFill>
                <a:effectLst/>
                <a:latin typeface="Google Sans"/>
              </a:rPr>
              <a:t>露莎卡</a:t>
            </a:r>
            <a:r>
              <a:rPr lang="en-US" altLang="zh-CN" b="0" i="0" dirty="0">
                <a:solidFill>
                  <a:srgbClr val="040C28"/>
                </a:solidFill>
                <a:effectLst/>
                <a:latin typeface="Google Sans"/>
              </a:rPr>
              <a:t>》</a:t>
            </a:r>
            <a:r>
              <a:rPr lang="zh-CN" altLang="en-US" b="0" i="0" dirty="0">
                <a:solidFill>
                  <a:srgbClr val="040C28"/>
                </a:solidFill>
                <a:effectLst/>
                <a:latin typeface="Google Sans"/>
              </a:rPr>
              <a:t>歌剧</a:t>
            </a:r>
            <a:endParaRPr lang="cs-CZ" dirty="0"/>
          </a:p>
          <a:p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shuǐ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xiān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nǚ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gē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	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k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gē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jù</a:t>
            </a:r>
            <a:endParaRPr lang="en-US" sz="1600" dirty="0"/>
          </a:p>
          <a:p>
            <a:endParaRPr lang="cs-CZ" dirty="0"/>
          </a:p>
          <a:p>
            <a:r>
              <a:rPr lang="cs-CZ" dirty="0"/>
              <a:t>HUMORESKA</a:t>
            </a:r>
            <a:endParaRPr lang="en-US" dirty="0"/>
          </a:p>
          <a:p>
            <a:r>
              <a:rPr lang="en-US" altLang="zh-CN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zh-CN" altLang="en-US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幽默曲</a:t>
            </a:r>
            <a:r>
              <a:rPr lang="en-US" altLang="zh-CN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》</a:t>
            </a:r>
            <a:endParaRPr lang="cs-CZ" altLang="zh-CN" b="0" i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yōu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mò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》</a:t>
            </a:r>
            <a:endParaRPr lang="cs-CZ" sz="1600" dirty="0"/>
          </a:p>
        </p:txBody>
      </p:sp>
      <p:pic>
        <p:nvPicPr>
          <p:cNvPr id="4" name="Obrázek 3" descr="Obsah obrázku oblečení, interiér, osoba, šaty&#10;&#10;Popis byl vytvořen automaticky">
            <a:extLst>
              <a:ext uri="{FF2B5EF4-FFF2-40B4-BE49-F238E27FC236}">
                <a16:creationId xmlns:a16="http://schemas.microsoft.com/office/drawing/2014/main" id="{9D07B7F3-B616-AB3E-F80B-431CF5B60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02" y="231948"/>
            <a:ext cx="6612802" cy="51856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CF59F84-E540-A142-4144-A9206E6E6DB9}"/>
              </a:ext>
            </a:extLst>
          </p:cNvPr>
          <p:cNvSpPr txBox="1"/>
          <p:nvPr/>
        </p:nvSpPr>
        <p:spPr>
          <a:xfrm>
            <a:off x="6518787" y="5633884"/>
            <a:ext cx="5211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NÁRODNÍ OSVOBOZENÍ</a:t>
            </a:r>
          </a:p>
          <a:p>
            <a:r>
              <a:rPr lang="zh-CN" altLang="en-US" dirty="0"/>
              <a:t>民族复兴运动</a:t>
            </a:r>
            <a:endParaRPr lang="en-US" altLang="zh-CN" dirty="0"/>
          </a:p>
          <a:p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mín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xīng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yùn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dòng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9272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513C9A7-77C7-A6EF-A312-66A1A05A3668}"/>
              </a:ext>
            </a:extLst>
          </p:cNvPr>
          <p:cNvSpPr txBox="1"/>
          <p:nvPr/>
        </p:nvSpPr>
        <p:spPr>
          <a:xfrm>
            <a:off x="304799" y="76202"/>
            <a:ext cx="6549511" cy="2830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PRAŽSKÉ JARO (FESTIVAL)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布拉格之春</a:t>
            </a:r>
            <a:r>
              <a:rPr lang="en-US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国际（古典）音乐节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guó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（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diǎn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）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yu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jié</a:t>
            </a:r>
            <a:endParaRPr lang="en-US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PRAŽSKÉ JARO (UDÁLOST)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《</a:t>
            </a: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布拉格之春</a:t>
            </a:r>
            <a:r>
              <a:rPr lang="en-US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事件</a:t>
            </a:r>
            <a:r>
              <a:rPr lang="en-US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运动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		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zhī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chūn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jiàn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/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yùn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dòng</a:t>
            </a: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D44122-9AA3-8ECB-5E43-34EC4A5CC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0" y="2743198"/>
            <a:ext cx="2857500" cy="40386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CF6624-142B-EB92-C49E-D17130D51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07" y="0"/>
            <a:ext cx="5193893" cy="34958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7CC746-03D3-0646-6E50-30EA8D059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56" y="3429000"/>
            <a:ext cx="5960529" cy="33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78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2E9E9BA-E5E6-D140-71E1-1002B3C39E4E}"/>
              </a:ext>
            </a:extLst>
          </p:cNvPr>
          <p:cNvSpPr txBox="1"/>
          <p:nvPr/>
        </p:nvSpPr>
        <p:spPr>
          <a:xfrm>
            <a:off x="403123" y="412955"/>
            <a:ext cx="5820696" cy="63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ALFONS MUCHA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穆哈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穆夏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mù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hā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	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mù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xià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+ věcný dodatek: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装饰艺术家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使用艺术家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zhuāng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	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shǐ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yòng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„dekorativní umělec“	„tvůrce užitného umění“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sz="1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广告设计师</a:t>
            </a:r>
            <a:endParaRPr lang="cs-CZ" altLang="zh-CN" sz="1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guǎng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gào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shī</a:t>
            </a:r>
            <a:endParaRPr lang="cs-CZ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altLang="zh-CN" sz="1600" kern="100" dirty="0">
                <a:solidFill>
                  <a:srgbClr val="000000"/>
                </a:solidFill>
                <a:latin typeface="Open Sans" panose="020B0606030504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„reklamní návrhář“</a:t>
            </a:r>
            <a:endParaRPr lang="en-US" altLang="zh-CN" sz="1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MUCHA MUSEUM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穆夏艺术馆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xià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guǎn</a:t>
            </a:r>
            <a:endParaRPr lang="cs-CZ" altLang="zh-CN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„Muchova galerie“ (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nedoslový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překlad)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5CA8EC-1695-786D-0AC3-CEABFA663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85" y="206477"/>
            <a:ext cx="5421919" cy="6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6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90DFB9C-BF02-0F89-EC8B-471BA077BED1}"/>
              </a:ext>
            </a:extLst>
          </p:cNvPr>
          <p:cNvSpPr txBox="1"/>
          <p:nvPr/>
        </p:nvSpPr>
        <p:spPr>
          <a:xfrm>
            <a:off x="344129" y="1"/>
            <a:ext cx="3942736" cy="740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KALENDÁŘ A SVÁTKY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ZIMNÍ ČAS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冬令时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dōng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líng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LETNÍ ČAS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夏令时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líng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NOVÝ ROK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元旦</a:t>
            </a:r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yuán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„první den“ „den počátku“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VELIKONOČNÍ VEJCE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复活节彩蛋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huó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cǎi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dàn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„barevná vejce spojená se svátkem zmrtvýchvstání“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986FF72-F10B-E442-8452-76B596BEAE4E}"/>
              </a:ext>
            </a:extLst>
          </p:cNvPr>
          <p:cNvSpPr txBox="1"/>
          <p:nvPr/>
        </p:nvSpPr>
        <p:spPr>
          <a:xfrm>
            <a:off x="4876800" y="147484"/>
            <a:ext cx="6813755" cy="190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MASOPUSTNÍ PRŮVOD (KARNEVAL)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狂欢节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谢肉节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联欢节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kuáng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huān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ròu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lián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huān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dirty="0"/>
              <a:t>„Svátek řádění a veselí“	„postní svátek“	„svátek společného (i Benátský karneval)			veselí“</a:t>
            </a:r>
          </a:p>
        </p:txBody>
      </p:sp>
      <p:pic>
        <p:nvPicPr>
          <p:cNvPr id="5" name="Obrázek 4" descr="Obsah obrázku oblečení, osoba, žena, kostým&#10;&#10;Popis byl vytvořen automaticky">
            <a:extLst>
              <a:ext uri="{FF2B5EF4-FFF2-40B4-BE49-F238E27FC236}">
                <a16:creationId xmlns:a16="http://schemas.microsoft.com/office/drawing/2014/main" id="{B6E1A65C-12CB-103A-F0B3-B92D0961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23605"/>
            <a:ext cx="7620000" cy="4286250"/>
          </a:xfrm>
          <a:prstGeom prst="rect">
            <a:avLst/>
          </a:prstGeom>
        </p:spPr>
      </p:pic>
      <p:pic>
        <p:nvPicPr>
          <p:cNvPr id="9" name="Obrázek 8" descr="Obsah obrázku velikonoce, velikonoční vajíčko, Zdobení vajec&#10;&#10;Popis byl vytvořen automaticky">
            <a:extLst>
              <a:ext uri="{FF2B5EF4-FFF2-40B4-BE49-F238E27FC236}">
                <a16:creationId xmlns:a16="http://schemas.microsoft.com/office/drawing/2014/main" id="{23BC5C74-33B5-4041-16DF-7D42470ED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71" y="1203982"/>
            <a:ext cx="2297061" cy="30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0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E64FA56-3B91-AAFB-9EFD-7768E92289DC}"/>
              </a:ext>
            </a:extLst>
          </p:cNvPr>
          <p:cNvSpPr txBox="1"/>
          <p:nvPr/>
        </p:nvSpPr>
        <p:spPr>
          <a:xfrm>
            <a:off x="265471" y="68826"/>
            <a:ext cx="5633884" cy="6898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SV. VÁCLAV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圣瓦茨拉夫纪念日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供奉日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/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ō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è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(den uctívání)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捷克民族的保护神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kè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mín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zú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shén</a:t>
            </a:r>
            <a:endParaRPr lang="en-US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kern="1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„patron českého národa“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VÝROČÍ ZALOŽENÍ ČESKOSLOVENSKA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国庆日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捷克斯洛伐克共和国建国纪念日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guó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qìng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luò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gòng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guó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guó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„den oslavy státu“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niàn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rì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17. LISTOPADU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天鹅绒革命纪念日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tiān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é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róng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mìng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niàn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rì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„výročí Sametové revoluce“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 descr="Obsah obrázku kůň, socha, vlajka, venku&#10;&#10;Popis byl vytvořen automaticky">
            <a:extLst>
              <a:ext uri="{FF2B5EF4-FFF2-40B4-BE49-F238E27FC236}">
                <a16:creationId xmlns:a16="http://schemas.microsoft.com/office/drawing/2014/main" id="{2FF5D4CF-8BE6-A99E-B760-6F815D04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74" y="344129"/>
            <a:ext cx="5152284" cy="2743424"/>
          </a:xfrm>
          <a:prstGeom prst="rect">
            <a:avLst/>
          </a:prstGeom>
        </p:spPr>
      </p:pic>
      <p:pic>
        <p:nvPicPr>
          <p:cNvPr id="6" name="Obrázek 5" descr="Obsah obrázku venku, obloha, budova, socha&#10;&#10;Popis byl vytvořen automaticky">
            <a:extLst>
              <a:ext uri="{FF2B5EF4-FFF2-40B4-BE49-F238E27FC236}">
                <a16:creationId xmlns:a16="http://schemas.microsoft.com/office/drawing/2014/main" id="{04CDBE67-AF2E-7CA2-EF7D-5BBF8FC79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74" y="3232236"/>
            <a:ext cx="5152284" cy="3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ica, kresba, muž, oblečení&#10;&#10;Popis byl vytvořen automaticky">
            <a:extLst>
              <a:ext uri="{FF2B5EF4-FFF2-40B4-BE49-F238E27FC236}">
                <a16:creationId xmlns:a16="http://schemas.microsoft.com/office/drawing/2014/main" id="{6E29A97B-1F64-CD5A-AA4F-B4F6A0375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5" y="137652"/>
            <a:ext cx="5583694" cy="31408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C461A54-3510-B273-5563-B9BB31C6849A}"/>
              </a:ext>
            </a:extLst>
          </p:cNvPr>
          <p:cNvSpPr txBox="1"/>
          <p:nvPr/>
        </p:nvSpPr>
        <p:spPr>
          <a:xfrm>
            <a:off x="139771" y="875071"/>
            <a:ext cx="59562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KAREL SLAVÍČEK</a:t>
            </a: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嚴嘉樂</a:t>
            </a:r>
            <a:endParaRPr lang="cs-CZ" sz="24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JEZUITSKÝ MISIONÁŘ A UČENEC, MATEMATIK, ASTRONOM, KARTOGRAF, HUDEBNÍK A UČITEL HUDBY,         POLYGLOT A PRVNÍ ČESKÝ SINOLOG</a:t>
            </a: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4B3818F-2407-4937-D55E-6769DE4EDFFC}"/>
              </a:ext>
            </a:extLst>
          </p:cNvPr>
          <p:cNvSpPr txBox="1"/>
          <p:nvPr/>
        </p:nvSpPr>
        <p:spPr>
          <a:xfrm>
            <a:off x="3598606" y="3716594"/>
            <a:ext cx="8259097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1717-35 – PŮSOBIL JAKO UČITEL A KARTOGRAF NA DVOŘE CÍSAŘŮ KANGXI A YONGZHENG, VYTVOŘIL PRVNÍ MAPU PRAHY A POZDĚJI PEKINGU (I DALŠÍCH MĚST), ZPROSTŘEDKOVAL ČÍNSKÉMU DVORU A VZDĚLANCŮM ZNALOSTI TAKÉ O SVÉ DOMOVINĚ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CC3CD1E-E686-9682-A76C-1D35EB53CD6B}"/>
              </a:ext>
            </a:extLst>
          </p:cNvPr>
          <p:cNvSpPr txBox="1"/>
          <p:nvPr/>
        </p:nvSpPr>
        <p:spPr>
          <a:xfrm>
            <a:off x="383458" y="324465"/>
            <a:ext cx="5712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VZNIK PŘEKLADU ČESKÝCH POJMŮ 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4304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346226E-4088-D062-5A60-8D153EAC90CA}"/>
              </a:ext>
            </a:extLst>
          </p:cNvPr>
          <p:cNvSpPr txBox="1"/>
          <p:nvPr/>
        </p:nvSpPr>
        <p:spPr>
          <a:xfrm>
            <a:off x="167148" y="98323"/>
            <a:ext cx="6095999" cy="643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ADVENT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《降临节》圣诞节前四个星期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jiàng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lín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qián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xīng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qī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„festival očekávání“ čtyři týdny předcházející narození Páně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ŠTĚDRÝ VEČER 		JEŽÍŠEK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平安夜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送礼物的小耶苏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ān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sòng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ū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„tichá noc“		„malý Ježíš nosící dárky“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JESLE / BETLÉM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耶稣降生场景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耶稣诞生场景刻在木头上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jiàng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shēng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cháng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ē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„scenérie narození Ježíše“	    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ó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dirty="0"/>
              <a:t>			„scenérie narození Ježíše 				vytesaná do dřeva“</a:t>
            </a:r>
          </a:p>
        </p:txBody>
      </p:sp>
      <p:pic>
        <p:nvPicPr>
          <p:cNvPr id="4" name="Obrázek 3" descr="Obsah obrázku budova, hračka, oblečení, trh&#10;&#10;Popis byl vytvořen automaticky">
            <a:extLst>
              <a:ext uri="{FF2B5EF4-FFF2-40B4-BE49-F238E27FC236}">
                <a16:creationId xmlns:a16="http://schemas.microsoft.com/office/drawing/2014/main" id="{09064318-5071-9137-7FDA-6E835FCEB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87" y="3843637"/>
            <a:ext cx="5199290" cy="2922708"/>
          </a:xfrm>
          <a:prstGeom prst="rect">
            <a:avLst/>
          </a:prstGeom>
        </p:spPr>
      </p:pic>
      <p:pic>
        <p:nvPicPr>
          <p:cNvPr id="6" name="Obrázek 5" descr="Obsah obrázku vánoční stromeček, vánoce, obloha, vánoční dekorace&#10;&#10;Popis byl vytvořen automaticky">
            <a:extLst>
              <a:ext uri="{FF2B5EF4-FFF2-40B4-BE49-F238E27FC236}">
                <a16:creationId xmlns:a16="http://schemas.microsoft.com/office/drawing/2014/main" id="{7A45A2DD-D58E-CE69-B8DD-5474AB1D6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80" y="226142"/>
            <a:ext cx="5179097" cy="34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CEBA7F5-3242-BBB7-E6F6-500CC7ADD5F2}"/>
              </a:ext>
            </a:extLst>
          </p:cNvPr>
          <p:cNvSpPr txBox="1"/>
          <p:nvPr/>
        </p:nvSpPr>
        <p:spPr>
          <a:xfrm>
            <a:off x="206477" y="314632"/>
            <a:ext cx="5742039" cy="639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VÁNOČNÍ CUKROVÍ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圣诞饼干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圣诞甜点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è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RYBÍ POLÉVKA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鱼头汤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tóu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tāng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KAPR S BRAMBOROVÝM SALÁTEM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油炸鲤鱼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片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和土豆沙拉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yóu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zhà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ǐ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ú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piàn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ǔ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ò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endParaRPr lang="en-US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  <a:ea typeface="DengXia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VÁNOČNÍ KOLEDY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圣诞歌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gē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 descr="Obsah obrázku Svačinka, jídlo, pečené v troubě, dezert&#10;&#10;Popis byl vytvořen automaticky">
            <a:extLst>
              <a:ext uri="{FF2B5EF4-FFF2-40B4-BE49-F238E27FC236}">
                <a16:creationId xmlns:a16="http://schemas.microsoft.com/office/drawing/2014/main" id="{2666B9F6-FD1E-CBF7-D59F-46A4B0A7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60" y="145206"/>
            <a:ext cx="6112933" cy="3438525"/>
          </a:xfrm>
          <a:prstGeom prst="rect">
            <a:avLst/>
          </a:prstGeom>
        </p:spPr>
      </p:pic>
      <p:pic>
        <p:nvPicPr>
          <p:cNvPr id="8" name="Obrázek 7" descr="Obsah obrázku jídlo, nádobí, Smažené jídlo, Kuchyně&#10;&#10;Popis byl vytvořen automaticky">
            <a:extLst>
              <a:ext uri="{FF2B5EF4-FFF2-40B4-BE49-F238E27FC236}">
                <a16:creationId xmlns:a16="http://schemas.microsoft.com/office/drawing/2014/main" id="{0C9336CC-D7B1-F25C-A70A-9DEDD9AD3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13" y="3628102"/>
            <a:ext cx="7118010" cy="30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9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83F9BE1-9290-B0A9-D980-AF70C56EEB5A}"/>
              </a:ext>
            </a:extLst>
          </p:cNvPr>
          <p:cNvSpPr txBox="1"/>
          <p:nvPr/>
        </p:nvSpPr>
        <p:spPr>
          <a:xfrm>
            <a:off x="501445" y="235975"/>
            <a:ext cx="5171768" cy="668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TRADIČNÍ </a:t>
            </a:r>
            <a:r>
              <a:rPr lang="cs-CZ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VÝROBKY A ZNAČKY 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ŠKODA AUTO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斯柯达汽车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kē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dá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chē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ČESKÝ KŘIŠŤÁL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波西米亚水晶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bō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shu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ī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„Bohemia 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crystal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ČESKÉ GRANÁTY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波西米亚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石榴石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bō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„kámen připomínající granátové jablko“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 descr="Obsah obrázku hřebík, Třpytky, osoba, ruka&#10;&#10;Popis byl vytvořen automaticky">
            <a:extLst>
              <a:ext uri="{FF2B5EF4-FFF2-40B4-BE49-F238E27FC236}">
                <a16:creationId xmlns:a16="http://schemas.microsoft.com/office/drawing/2014/main" id="{2DE3DF16-7B2B-6C4E-D898-E84E0EBF0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40" y="117988"/>
            <a:ext cx="4053653" cy="2922697"/>
          </a:xfrm>
          <a:prstGeom prst="rect">
            <a:avLst/>
          </a:prstGeom>
        </p:spPr>
      </p:pic>
      <p:pic>
        <p:nvPicPr>
          <p:cNvPr id="9" name="Obrázek 8" descr="Obsah obrázku váza, nádobí, stůl, mísa&#10;&#10;Popis byl vytvořen automaticky">
            <a:extLst>
              <a:ext uri="{FF2B5EF4-FFF2-40B4-BE49-F238E27FC236}">
                <a16:creationId xmlns:a16="http://schemas.microsoft.com/office/drawing/2014/main" id="{DA98E8DF-0E6A-BE25-E69E-B3BD7633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13" y="3147912"/>
            <a:ext cx="5580390" cy="3710087"/>
          </a:xfrm>
          <a:prstGeom prst="rect">
            <a:avLst/>
          </a:prstGeom>
        </p:spPr>
      </p:pic>
      <p:pic>
        <p:nvPicPr>
          <p:cNvPr id="13" name="Obrázek 12" descr="Obsah obrázku logo, symbol, Grafika, klipart&#10;&#10;Popis byl vytvořen automaticky">
            <a:extLst>
              <a:ext uri="{FF2B5EF4-FFF2-40B4-BE49-F238E27FC236}">
                <a16:creationId xmlns:a16="http://schemas.microsoft.com/office/drawing/2014/main" id="{086A9C54-0C6A-E356-7317-6E614BB94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71" y="278712"/>
            <a:ext cx="2159035" cy="26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0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D0DEDD5-F85E-A0B1-76BA-C40F48D3905E}"/>
              </a:ext>
            </a:extLst>
          </p:cNvPr>
          <p:cNvSpPr txBox="1"/>
          <p:nvPr/>
        </p:nvSpPr>
        <p:spPr>
          <a:xfrm>
            <a:off x="412955" y="118949"/>
            <a:ext cx="5565058" cy="696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SLIVOVICE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李子白兰地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梅子酒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„švestková brandy“	„švestkový likér“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SVAŘÁK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热红酒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hóng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MEDOVINA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蜂蜜酒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fēng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MEDOVNÍK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蜂蜜核桃蛋糕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fēng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táo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gāo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„medový a ořechový koláč“</a:t>
            </a:r>
          </a:p>
          <a:p>
            <a:endParaRPr lang="cs-CZ" dirty="0"/>
          </a:p>
        </p:txBody>
      </p:sp>
      <p:pic>
        <p:nvPicPr>
          <p:cNvPr id="4" name="Obrázek 3" descr="Obsah obrázku láhev, text, nápoj, Alkoholický nápoj&#10;&#10;Popis byl vytvořen automaticky">
            <a:extLst>
              <a:ext uri="{FF2B5EF4-FFF2-40B4-BE49-F238E27FC236}">
                <a16:creationId xmlns:a16="http://schemas.microsoft.com/office/drawing/2014/main" id="{ED4DB23D-682E-C227-0FDB-F4D9DCDD4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223069"/>
            <a:ext cx="2152650" cy="3619500"/>
          </a:xfrm>
          <a:prstGeom prst="rect">
            <a:avLst/>
          </a:prstGeom>
        </p:spPr>
      </p:pic>
      <p:pic>
        <p:nvPicPr>
          <p:cNvPr id="6" name="Obrázek 5" descr="Obsah obrázku jídlo, nápoj, alkohol, Alkoholický nápoj&#10;&#10;Popis byl vytvořen automaticky">
            <a:extLst>
              <a:ext uri="{FF2B5EF4-FFF2-40B4-BE49-F238E27FC236}">
                <a16:creationId xmlns:a16="http://schemas.microsoft.com/office/drawing/2014/main" id="{0BFE83EC-E776-445A-687B-F2D770973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51" y="118949"/>
            <a:ext cx="1132622" cy="3827740"/>
          </a:xfrm>
          <a:prstGeom prst="rect">
            <a:avLst/>
          </a:prstGeom>
        </p:spPr>
      </p:pic>
      <p:pic>
        <p:nvPicPr>
          <p:cNvPr id="8" name="Obrázek 7" descr="Obsah obrázku pečené v troubě, jídlo, dezert, Svačinka&#10;&#10;Popis byl vytvořen automaticky">
            <a:extLst>
              <a:ext uri="{FF2B5EF4-FFF2-40B4-BE49-F238E27FC236}">
                <a16:creationId xmlns:a16="http://schemas.microsoft.com/office/drawing/2014/main" id="{0D2B2C49-F10B-4099-8FDA-1B6BD7E85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56" y="3946688"/>
            <a:ext cx="4364848" cy="2911311"/>
          </a:xfrm>
          <a:prstGeom prst="rect">
            <a:avLst/>
          </a:prstGeom>
        </p:spPr>
      </p:pic>
      <p:pic>
        <p:nvPicPr>
          <p:cNvPr id="12" name="Obrázek 11" descr="Obsah obrázku nápoj, ovoce, nealkoholický nápoj, Fotka zátiší&#10;&#10;Popis byl vytvořen automaticky">
            <a:extLst>
              <a:ext uri="{FF2B5EF4-FFF2-40B4-BE49-F238E27FC236}">
                <a16:creationId xmlns:a16="http://schemas.microsoft.com/office/drawing/2014/main" id="{547C7C82-FAD2-E980-54A2-7E4F6A3B1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03" y="2336095"/>
            <a:ext cx="3903405" cy="36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6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4C84235-636F-974F-0BAB-5C2ADC9E65C6}"/>
              </a:ext>
            </a:extLst>
          </p:cNvPr>
          <p:cNvSpPr txBox="1"/>
          <p:nvPr/>
        </p:nvSpPr>
        <p:spPr>
          <a:xfrm>
            <a:off x="353962" y="119599"/>
            <a:ext cx="5928852" cy="373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MAKOVEC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罂粟花蛋糕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yīng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gāo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TRDELNÍK - jazykolam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烤卷饼</a:t>
            </a:r>
            <a:r>
              <a:rPr lang="en-US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肉桂卷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</a:rPr>
              <a:t>ròu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</a:rPr>
              <a:t>guì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</a:rPr>
              <a:t>juàn</a:t>
            </a:r>
            <a:endParaRPr lang="cs-CZ" sz="1600" kern="1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„pečený svinutý koláč“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„skořicová rolka“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 descr="Obsah obrázku jídlo, pečené v troubě, dezert, pečení&#10;&#10;Popis byl vytvořen automaticky">
            <a:extLst>
              <a:ext uri="{FF2B5EF4-FFF2-40B4-BE49-F238E27FC236}">
                <a16:creationId xmlns:a16="http://schemas.microsoft.com/office/drawing/2014/main" id="{AD26B2B5-E4A4-7F1B-CCC0-CB09AE669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29" y="3557667"/>
            <a:ext cx="5457111" cy="3075039"/>
          </a:xfrm>
          <a:prstGeom prst="rect">
            <a:avLst/>
          </a:prstGeom>
        </p:spPr>
      </p:pic>
      <p:pic>
        <p:nvPicPr>
          <p:cNvPr id="7" name="Obrázek 6" descr="Obsah obrázku rostlina, květina, mák, venku&#10;&#10;Popis byl vytvořen automaticky">
            <a:extLst>
              <a:ext uri="{FF2B5EF4-FFF2-40B4-BE49-F238E27FC236}">
                <a16:creationId xmlns:a16="http://schemas.microsoft.com/office/drawing/2014/main" id="{F4DFE3D1-C5DF-7E47-1E3A-2AC9E0468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97" y="216309"/>
            <a:ext cx="4615443" cy="3075039"/>
          </a:xfrm>
          <a:prstGeom prst="rect">
            <a:avLst/>
          </a:prstGeom>
        </p:spPr>
      </p:pic>
      <p:pic>
        <p:nvPicPr>
          <p:cNvPr id="11" name="Obrázek 10" descr="Obsah obrázku pečené v troubě, Svačinka, chléb, Rychlé občerstvení&#10;&#10;Popis byl vytvořen automaticky">
            <a:extLst>
              <a:ext uri="{FF2B5EF4-FFF2-40B4-BE49-F238E27FC236}">
                <a16:creationId xmlns:a16="http://schemas.microsoft.com/office/drawing/2014/main" id="{4E4DC0E2-353C-D819-0A33-582DB78FA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1" y="3707609"/>
            <a:ext cx="4041057" cy="30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3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8A4F53F-CF75-4090-3F45-B0EDF74F12F8}"/>
              </a:ext>
            </a:extLst>
          </p:cNvPr>
          <p:cNvSpPr txBox="1"/>
          <p:nvPr/>
        </p:nvSpPr>
        <p:spPr>
          <a:xfrm>
            <a:off x="403124" y="108155"/>
            <a:ext cx="6096000" cy="629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PLZEŇ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皮尔森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比尔森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ěr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sēn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ě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ē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PLZEŇSKÉ PIVO 		PILSNER URQUELL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皮尔森啤酒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皮尔森泉源啤酒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ěr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sēn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p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ě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ē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PLZEŇSKÝ PIVOVAR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比尔森（古泉）啤酒厂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ě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ē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PIVNICE		PIVNÍ ZAHRÁDKA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啤酒吧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啤酒餐厅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啤酒花园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/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ī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p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Obrázek 3" descr="Obsah obrázku nápoj, pivo, Nápojové sklo, Pinta (sklenice)&#10;&#10;Popis byl vytvořen automaticky">
            <a:extLst>
              <a:ext uri="{FF2B5EF4-FFF2-40B4-BE49-F238E27FC236}">
                <a16:creationId xmlns:a16="http://schemas.microsoft.com/office/drawing/2014/main" id="{EEC12E29-550F-6D1F-E940-D5AD6EFF4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6" y="108155"/>
            <a:ext cx="5143500" cy="3429000"/>
          </a:xfrm>
          <a:prstGeom prst="rect">
            <a:avLst/>
          </a:prstGeom>
        </p:spPr>
      </p:pic>
      <p:pic>
        <p:nvPicPr>
          <p:cNvPr id="6" name="Obrázek 5" descr="Obsah obrázku nápoj, Alkoholický nápoj, jídlo, Skleněná láhev&#10;&#10;Popis byl vytvořen automaticky">
            <a:extLst>
              <a:ext uri="{FF2B5EF4-FFF2-40B4-BE49-F238E27FC236}">
                <a16:creationId xmlns:a16="http://schemas.microsoft.com/office/drawing/2014/main" id="{B1365ABE-BDA2-833A-EA8C-D8AE60219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9" y="3429000"/>
            <a:ext cx="1305093" cy="3320845"/>
          </a:xfrm>
          <a:prstGeom prst="rect">
            <a:avLst/>
          </a:prstGeom>
        </p:spPr>
      </p:pic>
      <p:pic>
        <p:nvPicPr>
          <p:cNvPr id="8" name="Obrázek 7" descr="Obsah obrázku budova, strop, podlaha, území&#10;&#10;Popis byl vytvořen automaticky">
            <a:extLst>
              <a:ext uri="{FF2B5EF4-FFF2-40B4-BE49-F238E27FC236}">
                <a16:creationId xmlns:a16="http://schemas.microsoft.com/office/drawing/2014/main" id="{3ED1091C-4A75-8858-B31B-A1AC65EA4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92" y="3677264"/>
            <a:ext cx="4437994" cy="300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7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5A64074-B8C6-654E-E455-478BB6032B21}"/>
              </a:ext>
            </a:extLst>
          </p:cNvPr>
          <p:cNvSpPr txBox="1"/>
          <p:nvPr/>
        </p:nvSpPr>
        <p:spPr>
          <a:xfrm>
            <a:off x="216310" y="167148"/>
            <a:ext cx="5535561" cy="668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PIVNÍ LÁZNĚ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啤酒浴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SPA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PIVNÍ PUPEK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CHMEL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啤酒花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PIVNÍ KOSMETIKA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啤酒花系列保养品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PIVNÍ SLAVNOSTI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啤酒节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pí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 descr="Obsah obrázku interiér, zeď, Vodovodní instalace, kohoutek&#10;&#10;Popis byl vytvořen automaticky">
            <a:extLst>
              <a:ext uri="{FF2B5EF4-FFF2-40B4-BE49-F238E27FC236}">
                <a16:creationId xmlns:a16="http://schemas.microsoft.com/office/drawing/2014/main" id="{E91BECE4-0F4A-A21C-0650-8AD4C9935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16" y="285135"/>
            <a:ext cx="3977448" cy="2647489"/>
          </a:xfrm>
          <a:prstGeom prst="rect">
            <a:avLst/>
          </a:prstGeom>
        </p:spPr>
      </p:pic>
      <p:pic>
        <p:nvPicPr>
          <p:cNvPr id="6" name="Obrázek 5" descr="Obsah obrázku nápoj, Řešení, láhev, Skleněná láhev&#10;&#10;Popis byl vytvořen automaticky">
            <a:extLst>
              <a:ext uri="{FF2B5EF4-FFF2-40B4-BE49-F238E27FC236}">
                <a16:creationId xmlns:a16="http://schemas.microsoft.com/office/drawing/2014/main" id="{962FBF3C-5042-38B4-AF69-BDED8BD73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36" y="2932624"/>
            <a:ext cx="3146322" cy="3794094"/>
          </a:xfrm>
          <a:prstGeom prst="rect">
            <a:avLst/>
          </a:prstGeom>
        </p:spPr>
      </p:pic>
      <p:pic>
        <p:nvPicPr>
          <p:cNvPr id="8" name="Obrázek 7" descr="Obsah obrázku ovoce, venku, strom, rostlina&#10;&#10;Popis byl vytvořen automaticky">
            <a:extLst>
              <a:ext uri="{FF2B5EF4-FFF2-40B4-BE49-F238E27FC236}">
                <a16:creationId xmlns:a16="http://schemas.microsoft.com/office/drawing/2014/main" id="{6AC22EDD-B7F0-8AF1-8065-0ABF929B0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31" y="285135"/>
            <a:ext cx="3667434" cy="2446703"/>
          </a:xfrm>
          <a:prstGeom prst="rect">
            <a:avLst/>
          </a:prstGeom>
        </p:spPr>
      </p:pic>
      <p:pic>
        <p:nvPicPr>
          <p:cNvPr id="10" name="Obrázek 9" descr="Obsah obrázku osoba, nápoj, pivo, břicho&#10;&#10;Popis byl vytvořen automaticky">
            <a:extLst>
              <a:ext uri="{FF2B5EF4-FFF2-40B4-BE49-F238E27FC236}">
                <a16:creationId xmlns:a16="http://schemas.microsoft.com/office/drawing/2014/main" id="{6930041C-0353-BF98-E7E9-496EFD302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02" y="3429000"/>
            <a:ext cx="3977448" cy="22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088D2AE-ADBB-F421-48B1-82C30D137BA9}"/>
              </a:ext>
            </a:extLst>
          </p:cNvPr>
          <p:cNvSpPr txBox="1"/>
          <p:nvPr/>
        </p:nvSpPr>
        <p:spPr>
          <a:xfrm>
            <a:off x="275303" y="0"/>
            <a:ext cx="5968181" cy="654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CHATA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 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CHALUPA	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小木屋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乡下的小房子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„malý dřevěný domek“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„malý domek na venkově“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乡下的别墅</a:t>
            </a:r>
            <a:endParaRPr lang="en-US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„pěkný dům / vila na venkově“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JÍT NA HOUBY	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JÍT NA BORŮVKY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去森林采蘑菇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去森林采蓝莓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sēn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lín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ó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ē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ZNAČENÉ TURISTICKÉ TRASY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有标志的徒步路线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       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徒步路线的系统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ǒ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ā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xiàn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ǒ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dirty="0"/>
              <a:t>			        </a:t>
            </a:r>
            <a:r>
              <a:rPr lang="cs-CZ" dirty="0"/>
              <a:t>„systém značení </a:t>
            </a:r>
          </a:p>
          <a:p>
            <a:r>
              <a:rPr lang="cs-CZ" dirty="0"/>
              <a:t>			        turistických tras“</a:t>
            </a:r>
          </a:p>
        </p:txBody>
      </p:sp>
      <p:pic>
        <p:nvPicPr>
          <p:cNvPr id="4" name="Obrázek 3" descr="Obsah obrázku venku, strom, rostlina, budova&#10;&#10;Popis byl vytvořen automaticky">
            <a:extLst>
              <a:ext uri="{FF2B5EF4-FFF2-40B4-BE49-F238E27FC236}">
                <a16:creationId xmlns:a16="http://schemas.microsoft.com/office/drawing/2014/main" id="{7575F938-28B4-99AB-9F98-553AE5A3E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55" y="175274"/>
            <a:ext cx="4573620" cy="3294435"/>
          </a:xfrm>
          <a:prstGeom prst="rect">
            <a:avLst/>
          </a:prstGeom>
        </p:spPr>
      </p:pic>
      <p:pic>
        <p:nvPicPr>
          <p:cNvPr id="6" name="Obrázek 5" descr="Obsah obrázku text, venku, značení, rostlina&#10;&#10;Popis byl vytvořen automaticky">
            <a:extLst>
              <a:ext uri="{FF2B5EF4-FFF2-40B4-BE49-F238E27FC236}">
                <a16:creationId xmlns:a16="http://schemas.microsoft.com/office/drawing/2014/main" id="{9606B5AA-7046-69E3-B318-2474E1D2E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9087" y="3469709"/>
            <a:ext cx="2275211" cy="3388291"/>
          </a:xfrm>
          <a:prstGeom prst="rect">
            <a:avLst/>
          </a:prstGeom>
        </p:spPr>
      </p:pic>
      <p:pic>
        <p:nvPicPr>
          <p:cNvPr id="10" name="Obrázek 9" descr="Obsah obrázku Úložný koš, košík, proutěné, Piknikový košík&#10;&#10;Popis byl vytvořen automaticky">
            <a:extLst>
              <a:ext uri="{FF2B5EF4-FFF2-40B4-BE49-F238E27FC236}">
                <a16:creationId xmlns:a16="http://schemas.microsoft.com/office/drawing/2014/main" id="{22E2F71D-D98F-63CF-2B03-1BBC0A756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83" y="3785087"/>
            <a:ext cx="3375427" cy="27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91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D6E500-C0C9-E788-8C3B-C7084BDE8248}"/>
              </a:ext>
            </a:extLst>
          </p:cNvPr>
          <p:cNvSpPr txBox="1"/>
          <p:nvPr/>
        </p:nvSpPr>
        <p:spPr>
          <a:xfrm>
            <a:off x="221178" y="215228"/>
            <a:ext cx="5992809" cy="683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POSTAVIT SI STAN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SPÁT VE STANU </a:t>
            </a:r>
            <a:endParaRPr lang="en-US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搭帐篷</a:t>
            </a:r>
            <a:r>
              <a:rPr lang="en-US" alt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住帐篷，在帐篷里过夜</a:t>
            </a:r>
            <a:endParaRPr lang="en-US" altLang="zh-CN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dā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zhàng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péng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zhù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zhàng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péng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zhàng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péng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cs-CZ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ǐ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gu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ò</a:t>
            </a:r>
            <a:r>
              <a:rPr lang="cs-CZ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yè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KEMPING		„přenocovat ve stanu“</a:t>
            </a: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露营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yíng</a:t>
            </a: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TRAMPING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野营</a:t>
            </a: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yě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yíng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SCOUTING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参加童子军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cān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tóng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ū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Obrázek 5" descr="Obsah obrázku oblečení, stan, tráva, osoba&#10;&#10;Popis byl vytvořen automaticky">
            <a:extLst>
              <a:ext uri="{FF2B5EF4-FFF2-40B4-BE49-F238E27FC236}">
                <a16:creationId xmlns:a16="http://schemas.microsoft.com/office/drawing/2014/main" id="{53301657-4930-3B7C-CC22-176E6C6AA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88" y="3472232"/>
            <a:ext cx="4232834" cy="3170540"/>
          </a:xfrm>
          <a:prstGeom prst="rect">
            <a:avLst/>
          </a:prstGeom>
        </p:spPr>
      </p:pic>
      <p:pic>
        <p:nvPicPr>
          <p:cNvPr id="8" name="Obrázek 7" descr="Obsah obrázku venku, strom, stan, stanování&#10;&#10;Popis byl vytvořen automaticky">
            <a:extLst>
              <a:ext uri="{FF2B5EF4-FFF2-40B4-BE49-F238E27FC236}">
                <a16:creationId xmlns:a16="http://schemas.microsoft.com/office/drawing/2014/main" id="{B8C842FF-BD6C-BA67-B6B5-31E4E857E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97" y="3488084"/>
            <a:ext cx="4636051" cy="3154688"/>
          </a:xfrm>
          <a:prstGeom prst="rect">
            <a:avLst/>
          </a:prstGeom>
        </p:spPr>
      </p:pic>
      <p:pic>
        <p:nvPicPr>
          <p:cNvPr id="12" name="Obrázek 11" descr="Obsah obrázku venku, tráva, stan, mrak&#10;&#10;Popis byl vytvořen automaticky">
            <a:extLst>
              <a:ext uri="{FF2B5EF4-FFF2-40B4-BE49-F238E27FC236}">
                <a16:creationId xmlns:a16="http://schemas.microsoft.com/office/drawing/2014/main" id="{89F2550E-B7E4-E5A8-4678-5BE8B6899E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10" y="215228"/>
            <a:ext cx="4857712" cy="29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68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426FC3F-0C48-DE0A-54D2-E92AE01A99EC}"/>
              </a:ext>
            </a:extLst>
          </p:cNvPr>
          <p:cNvSpPr txBox="1"/>
          <p:nvPr/>
        </p:nvSpPr>
        <p:spPr>
          <a:xfrm>
            <a:off x="218769" y="68826"/>
            <a:ext cx="3733799" cy="710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ČESKÉ POLITICKÉ STRANY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捷克政党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KOALIČNÍ VLÁDA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联合政府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lián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SPOLU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《一起》政党联盟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ǐ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zhèng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公民民主党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gōng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KDU-ČSL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基督交民主联盟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jiāo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TOP09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党</a:t>
            </a:r>
            <a:r>
              <a:rPr lang="cs-CZ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 descr="Obsah obrázku Lidská tvář, oblečení, text, osoba&#10;&#10;Popis byl vytvořen automaticky">
            <a:extLst>
              <a:ext uri="{FF2B5EF4-FFF2-40B4-BE49-F238E27FC236}">
                <a16:creationId xmlns:a16="http://schemas.microsoft.com/office/drawing/2014/main" id="{3471918B-78A5-25CD-3C9F-2DE7DD66D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52" y="2854516"/>
            <a:ext cx="3804079" cy="3804079"/>
          </a:xfrm>
          <a:prstGeom prst="rect">
            <a:avLst/>
          </a:prstGeom>
        </p:spPr>
      </p:pic>
      <p:pic>
        <p:nvPicPr>
          <p:cNvPr id="6" name="Obrázek 5" descr="Obsah obrázku interiér, vláda, ulička, nábytek&#10;&#10;Popis byl vytvořen automaticky">
            <a:extLst>
              <a:ext uri="{FF2B5EF4-FFF2-40B4-BE49-F238E27FC236}">
                <a16:creationId xmlns:a16="http://schemas.microsoft.com/office/drawing/2014/main" id="{B00524A5-9EAF-4B72-8803-9FD930938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99405"/>
            <a:ext cx="4778251" cy="26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20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D95E925-FEBB-0B67-3335-197950938978}"/>
              </a:ext>
            </a:extLst>
          </p:cNvPr>
          <p:cNvSpPr txBox="1"/>
          <p:nvPr/>
        </p:nvSpPr>
        <p:spPr>
          <a:xfrm>
            <a:off x="471948" y="0"/>
            <a:ext cx="11169446" cy="678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cs-CZ" sz="2000" dirty="0"/>
              <a:t>KE KONCI </a:t>
            </a:r>
            <a:r>
              <a:rPr lang="cs-CZ" sz="2000" b="1" dirty="0"/>
              <a:t>RAKOUSKO-UHERSKA</a:t>
            </a:r>
            <a:r>
              <a:rPr lang="cs-CZ" sz="2000" dirty="0"/>
              <a:t> MĚLA MONARCHIE JEDNU KONCESI V TIANJINU (1902-17)</a:t>
            </a:r>
          </a:p>
          <a:p>
            <a:pPr algn="ctr">
              <a:lnSpc>
                <a:spcPct val="200000"/>
              </a:lnSpc>
            </a:pPr>
            <a:r>
              <a:rPr lang="cs-CZ" sz="2000" b="1" dirty="0"/>
              <a:t>ČESKOSLOVENSKO 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NAVÁZÁNÍ DIPLOMATICKÝCH I OBCHODNÍCH STYKŮ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ČESKÝ KŘIŠŤÁL, PIVO, STROJÍRENSKÉ VÝROBKY, BAŤA, ZBROJOVKA BRNO ATD.</a:t>
            </a:r>
          </a:p>
          <a:p>
            <a:pPr algn="ctr">
              <a:lnSpc>
                <a:spcPct val="200000"/>
              </a:lnSpc>
            </a:pPr>
            <a:r>
              <a:rPr lang="cs-CZ" sz="2000" b="1" dirty="0"/>
              <a:t>ČSSR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PROMĚNLIVÁ INTENZITA VZTAHŮ</a:t>
            </a:r>
          </a:p>
          <a:p>
            <a:pPr algn="ctr">
              <a:lnSpc>
                <a:spcPct val="200000"/>
              </a:lnSpc>
            </a:pPr>
            <a:r>
              <a:rPr lang="cs-CZ" sz="2000" b="1" dirty="0"/>
              <a:t>PO ROCE 1989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POZVOLNÁ HOSPODÁŘSKÁ A KULTURNÍ VÝMĚNA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DROBNÁ MIGRACE ČÍŇANŮ DO ČR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2004 – VSTUP ČR DO EU</a:t>
            </a:r>
          </a:p>
          <a:p>
            <a:pPr algn="ctr">
              <a:lnSpc>
                <a:spcPct val="200000"/>
              </a:lnSpc>
            </a:pPr>
            <a:r>
              <a:rPr lang="cs-CZ" sz="2000" dirty="0"/>
              <a:t>2009 – VSTUP ČR DO SCHENGENSKÉHO PROSTORU = ROZVOJ CESTOVNÍHO RUCHU</a:t>
            </a:r>
          </a:p>
        </p:txBody>
      </p:sp>
    </p:spTree>
    <p:extLst>
      <p:ext uri="{BB962C8B-B14F-4D97-AF65-F5344CB8AC3E}">
        <p14:creationId xmlns:p14="http://schemas.microsoft.com/office/powerpoint/2010/main" val="1144764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93110BD-1834-93BE-B411-3E3299AA23FF}"/>
              </a:ext>
            </a:extLst>
          </p:cNvPr>
          <p:cNvSpPr txBox="1"/>
          <p:nvPr/>
        </p:nvSpPr>
        <p:spPr>
          <a:xfrm>
            <a:off x="245806" y="334297"/>
            <a:ext cx="5417575" cy="538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STAN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市长和独立人士党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kern="100" dirty="0" err="1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háng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dú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rén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„starostové a nezávislý“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PIRÁTI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（捷克）海盗党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ANO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《是的》运动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《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shì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》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yùn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dòng</a:t>
            </a:r>
            <a:endParaRPr lang="cs-CZ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 descr="Obsah obrázku oblečení, osoba, venku, strom&#10;&#10;Popis byl vytvořen automaticky">
            <a:extLst>
              <a:ext uri="{FF2B5EF4-FFF2-40B4-BE49-F238E27FC236}">
                <a16:creationId xmlns:a16="http://schemas.microsoft.com/office/drawing/2014/main" id="{33274773-C2D8-9958-ACB3-E423981CA1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85" y="196645"/>
            <a:ext cx="4897586" cy="3265882"/>
          </a:xfrm>
          <a:prstGeom prst="rect">
            <a:avLst/>
          </a:prstGeom>
        </p:spPr>
      </p:pic>
      <p:pic>
        <p:nvPicPr>
          <p:cNvPr id="7" name="Obrázek 6" descr="Obsah obrázku oblečení, obloha, osoba, Lidská tvář&#10;&#10;Popis byl vytvořen automaticky">
            <a:extLst>
              <a:ext uri="{FF2B5EF4-FFF2-40B4-BE49-F238E27FC236}">
                <a16:creationId xmlns:a16="http://schemas.microsoft.com/office/drawing/2014/main" id="{139F8F92-9049-EF9E-2112-AEC1921BFD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3592117"/>
            <a:ext cx="4640180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60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A69A4DE-8CA6-B80C-C40E-A3F0CF9A9FF1}"/>
              </a:ext>
            </a:extLst>
          </p:cNvPr>
          <p:cNvSpPr txBox="1"/>
          <p:nvPr/>
        </p:nvSpPr>
        <p:spPr>
          <a:xfrm>
            <a:off x="285135" y="353961"/>
            <a:ext cx="5348749" cy="710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ČSSD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（捷克）社会民主党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shè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STAČILO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《够了》左翼政党联盟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gòu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zu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ǒ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è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é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KSČM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捷克和莫拉维亚共产党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mò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wéi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gòng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SPD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自由和直接民主党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zì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yóu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jiē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mín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60B0FD-E41B-6DE8-5D3C-210B2CBD26B0}"/>
              </a:ext>
            </a:extLst>
          </p:cNvPr>
          <p:cNvSpPr txBox="1"/>
          <p:nvPr/>
        </p:nvSpPr>
        <p:spPr>
          <a:xfrm>
            <a:off x="9969910" y="452284"/>
            <a:ext cx="1789471" cy="162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MOTORISTÉ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驾车者党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jià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chē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zhě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ǎ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ng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 descr="Obsah obrázku osoba, oblečení, Lidská tvář, venku&#10;&#10;Popis byl vytvořen automaticky">
            <a:extLst>
              <a:ext uri="{FF2B5EF4-FFF2-40B4-BE49-F238E27FC236}">
                <a16:creationId xmlns:a16="http://schemas.microsoft.com/office/drawing/2014/main" id="{D3662145-CFA3-F353-0E1B-B41360630E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40" y="1760588"/>
            <a:ext cx="4536525" cy="30228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21E162-7E3D-DDE8-A237-CD6164A8C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22" y="98323"/>
            <a:ext cx="2683769" cy="4021393"/>
          </a:xfrm>
          <a:prstGeom prst="rect">
            <a:avLst/>
          </a:prstGeom>
        </p:spPr>
      </p:pic>
      <p:pic>
        <p:nvPicPr>
          <p:cNvPr id="9" name="Obrázek 8" descr="Obsah obrázku osoba, oblečení, obloha, Lidská tvář&#10;&#10;Popis byl vytvořen automaticky">
            <a:extLst>
              <a:ext uri="{FF2B5EF4-FFF2-40B4-BE49-F238E27FC236}">
                <a16:creationId xmlns:a16="http://schemas.microsoft.com/office/drawing/2014/main" id="{30989790-17F2-84F1-424B-A08AC1CFE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33" y="4929585"/>
            <a:ext cx="3245307" cy="18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35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94D3F9C-C128-1204-97C8-2CBCB34E3116}"/>
              </a:ext>
            </a:extLst>
          </p:cNvPr>
          <p:cNvSpPr txBox="1"/>
          <p:nvPr/>
        </p:nvSpPr>
        <p:spPr>
          <a:xfrm>
            <a:off x="127819" y="68826"/>
            <a:ext cx="115529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VLASTNÍ JMÉNA</a:t>
            </a:r>
          </a:p>
          <a:p>
            <a:r>
              <a:rPr lang="cs-CZ" dirty="0"/>
              <a:t>MEZINÁRODNÍ – mají ustálený fonetický přepis</a:t>
            </a:r>
          </a:p>
          <a:p>
            <a:r>
              <a:rPr lang="cs-CZ" dirty="0"/>
              <a:t>Anna </a:t>
            </a:r>
            <a:r>
              <a:rPr lang="zh-CN" altLang="en-US" dirty="0"/>
              <a:t>安娜</a:t>
            </a:r>
            <a:r>
              <a:rPr lang="cs-CZ" dirty="0"/>
              <a:t>			Petr / Peter</a:t>
            </a:r>
            <a:r>
              <a:rPr lang="en-US" dirty="0"/>
              <a:t> </a:t>
            </a:r>
            <a:r>
              <a:rPr lang="zh-CN" altLang="en-US" dirty="0"/>
              <a:t>彼得</a:t>
            </a:r>
            <a:r>
              <a:rPr lang="cs-CZ" altLang="zh-CN" dirty="0"/>
              <a:t>		Karel / Karl / Charles </a:t>
            </a:r>
            <a:r>
              <a:rPr lang="zh-CN" altLang="en-US" dirty="0"/>
              <a:t>卡尔 </a:t>
            </a:r>
            <a:r>
              <a:rPr lang="en-US" altLang="zh-CN" dirty="0"/>
              <a:t>/ </a:t>
            </a:r>
            <a:r>
              <a:rPr lang="zh-CN" altLang="en-US" dirty="0"/>
              <a:t>查理 </a:t>
            </a:r>
            <a:r>
              <a:rPr lang="en-US" altLang="zh-CN" dirty="0"/>
              <a:t>/ </a:t>
            </a:r>
            <a:r>
              <a:rPr lang="zh-CN" altLang="en-US" dirty="0"/>
              <a:t>查尔斯</a:t>
            </a:r>
            <a:endParaRPr lang="cs-CZ" altLang="zh-CN" dirty="0"/>
          </a:p>
          <a:p>
            <a:r>
              <a:rPr lang="cs-CZ" dirty="0"/>
              <a:t>Marie / Mary</a:t>
            </a:r>
            <a:r>
              <a:rPr lang="en-US" dirty="0"/>
              <a:t> </a:t>
            </a:r>
            <a:r>
              <a:rPr lang="zh-CN" altLang="en-US" dirty="0"/>
              <a:t>玛丽</a:t>
            </a:r>
            <a:r>
              <a:rPr lang="cs-CZ" altLang="zh-CN" dirty="0"/>
              <a:t>				Pavel / Paul</a:t>
            </a:r>
            <a:r>
              <a:rPr lang="en-US" altLang="zh-CN" dirty="0"/>
              <a:t> </a:t>
            </a:r>
            <a:r>
              <a:rPr lang="zh-CN" altLang="en-US" dirty="0"/>
              <a:t>保罗</a:t>
            </a:r>
            <a:r>
              <a:rPr lang="cs-CZ" altLang="zh-CN" dirty="0"/>
              <a:t>			Filip / Phillip</a:t>
            </a:r>
            <a:r>
              <a:rPr lang="en-US" altLang="zh-CN" dirty="0"/>
              <a:t> </a:t>
            </a:r>
            <a:r>
              <a:rPr lang="zh-CN" altLang="en-US" dirty="0"/>
              <a:t>菲利普，菲利浦</a:t>
            </a:r>
            <a:endParaRPr lang="cs-CZ" dirty="0"/>
          </a:p>
          <a:p>
            <a:r>
              <a:rPr lang="cs-CZ" dirty="0"/>
              <a:t>Alice, Eliška / Elis</a:t>
            </a:r>
            <a:r>
              <a:rPr lang="en-US" dirty="0"/>
              <a:t> </a:t>
            </a:r>
            <a:r>
              <a:rPr lang="zh-CN" altLang="en-US" dirty="0"/>
              <a:t>爱丽丝，艾丽丝</a:t>
            </a:r>
            <a:r>
              <a:rPr lang="cs-CZ" altLang="zh-CN" dirty="0"/>
              <a:t>		Jan / John</a:t>
            </a:r>
            <a:r>
              <a:rPr lang="en-US" altLang="zh-CN" dirty="0"/>
              <a:t> </a:t>
            </a:r>
            <a:r>
              <a:rPr lang="zh-CN" altLang="en-US" dirty="0"/>
              <a:t>约翰</a:t>
            </a:r>
            <a:r>
              <a:rPr lang="cs-CZ" altLang="zh-CN" dirty="0"/>
              <a:t>			Martin</a:t>
            </a:r>
            <a:r>
              <a:rPr lang="en-US" altLang="zh-CN" dirty="0"/>
              <a:t> </a:t>
            </a:r>
            <a:r>
              <a:rPr lang="zh-CN" altLang="en-US" dirty="0"/>
              <a:t>马汀</a:t>
            </a:r>
            <a:endParaRPr lang="cs-CZ" dirty="0"/>
          </a:p>
          <a:p>
            <a:r>
              <a:rPr lang="cs-CZ" dirty="0"/>
              <a:t>Julie / Juliet</a:t>
            </a:r>
            <a:r>
              <a:rPr lang="en-US" dirty="0"/>
              <a:t> </a:t>
            </a:r>
            <a:r>
              <a:rPr lang="zh-CN" altLang="en-US" dirty="0"/>
              <a:t>朱丽叶</a:t>
            </a:r>
            <a:r>
              <a:rPr lang="cs-CZ" altLang="zh-CN" dirty="0"/>
              <a:t>			Josef / Joseph</a:t>
            </a:r>
            <a:r>
              <a:rPr lang="en-US" altLang="zh-CN" dirty="0"/>
              <a:t> </a:t>
            </a:r>
            <a:r>
              <a:rPr lang="zh-CN" altLang="en-US" dirty="0"/>
              <a:t>约瑟夫</a:t>
            </a:r>
            <a:r>
              <a:rPr lang="cs-CZ" altLang="zh-CN" dirty="0"/>
              <a:t>		Ondřej / Andrew / Andy </a:t>
            </a:r>
            <a:r>
              <a:rPr lang="zh-CN" altLang="en-US" dirty="0"/>
              <a:t>安迪</a:t>
            </a:r>
            <a:endParaRPr lang="cs-CZ" dirty="0"/>
          </a:p>
          <a:p>
            <a:r>
              <a:rPr lang="cs-CZ" dirty="0"/>
              <a:t>Alžběta / Elisabeth</a:t>
            </a:r>
            <a:r>
              <a:rPr lang="en-US" dirty="0"/>
              <a:t> </a:t>
            </a:r>
            <a:r>
              <a:rPr lang="zh-CN" altLang="en-US" dirty="0"/>
              <a:t>伊丽莎白</a:t>
            </a:r>
            <a:r>
              <a:rPr lang="cs-CZ" altLang="zh-CN" dirty="0"/>
              <a:t>		David</a:t>
            </a:r>
            <a:r>
              <a:rPr lang="en-US" altLang="zh-CN" dirty="0"/>
              <a:t> </a:t>
            </a:r>
            <a:r>
              <a:rPr lang="zh-CN" altLang="en-US" dirty="0"/>
              <a:t>大卫，戴维</a:t>
            </a:r>
            <a:r>
              <a:rPr lang="cs-CZ" altLang="zh-CN" dirty="0"/>
              <a:t>			Adam </a:t>
            </a:r>
            <a:r>
              <a:rPr lang="zh-CN" altLang="en-US" dirty="0"/>
              <a:t>亚当</a:t>
            </a:r>
            <a:endParaRPr lang="cs-CZ" dirty="0"/>
          </a:p>
          <a:p>
            <a:r>
              <a:rPr lang="cs-CZ" dirty="0"/>
              <a:t>Eva / </a:t>
            </a:r>
            <a:r>
              <a:rPr lang="cs-CZ" dirty="0" err="1"/>
              <a:t>Eve</a:t>
            </a:r>
            <a:r>
              <a:rPr lang="cs-CZ" dirty="0"/>
              <a:t> </a:t>
            </a:r>
            <a:r>
              <a:rPr lang="zh-CN" altLang="en-US" dirty="0"/>
              <a:t>夏娃</a:t>
            </a:r>
            <a:r>
              <a:rPr lang="cs-CZ" altLang="zh-CN" dirty="0"/>
              <a:t>				Katka / </a:t>
            </a:r>
            <a:r>
              <a:rPr lang="cs-CZ" altLang="zh-CN" dirty="0" err="1"/>
              <a:t>Cathy</a:t>
            </a:r>
            <a:r>
              <a:rPr lang="cs-CZ" altLang="zh-CN" dirty="0"/>
              <a:t> </a:t>
            </a:r>
            <a:r>
              <a:rPr lang="zh-CN" altLang="en-US" dirty="0"/>
              <a:t>凯西</a:t>
            </a:r>
            <a:r>
              <a:rPr lang="en-US" altLang="zh-CN" dirty="0"/>
              <a:t>			</a:t>
            </a:r>
            <a:r>
              <a:rPr lang="cs-CZ" altLang="zh-CN" dirty="0"/>
              <a:t>Matěj / </a:t>
            </a:r>
            <a:r>
              <a:rPr lang="cs-CZ" altLang="zh-CN" dirty="0" err="1"/>
              <a:t>Mathew</a:t>
            </a:r>
            <a:r>
              <a:rPr lang="cs-CZ" altLang="zh-CN" dirty="0"/>
              <a:t> </a:t>
            </a:r>
            <a:r>
              <a:rPr lang="zh-CN" altLang="en-US" dirty="0"/>
              <a:t>马修</a:t>
            </a:r>
            <a:endParaRPr lang="cs-CZ" altLang="zh-CN" dirty="0"/>
          </a:p>
          <a:p>
            <a:r>
              <a:rPr lang="cs-CZ" dirty="0"/>
              <a:t>Tomáš / Thomas </a:t>
            </a:r>
            <a:r>
              <a:rPr lang="zh-CN" altLang="en-US" dirty="0"/>
              <a:t>托马斯</a:t>
            </a:r>
            <a:r>
              <a:rPr lang="cs-CZ" altLang="zh-CN" dirty="0"/>
              <a:t>			Barbora / Barbara </a:t>
            </a:r>
            <a:r>
              <a:rPr lang="zh-CN" altLang="en-US" dirty="0"/>
              <a:t>芭芭拉</a:t>
            </a:r>
            <a:r>
              <a:rPr lang="en-US" altLang="zh-CN" dirty="0"/>
              <a:t>		</a:t>
            </a:r>
            <a:r>
              <a:rPr lang="cs-CZ" altLang="zh-CN" dirty="0"/>
              <a:t>Oskar </a:t>
            </a:r>
            <a:r>
              <a:rPr lang="zh-CN" altLang="en-US" dirty="0"/>
              <a:t>奥斯卡</a:t>
            </a:r>
            <a:endParaRPr lang="cs-CZ" dirty="0"/>
          </a:p>
          <a:p>
            <a:r>
              <a:rPr lang="cs-CZ" altLang="zh-CN" dirty="0"/>
              <a:t>Viktórie / Victoria </a:t>
            </a:r>
            <a:r>
              <a:rPr lang="zh-CN" altLang="en-US" dirty="0"/>
              <a:t>维多利亚</a:t>
            </a:r>
            <a:r>
              <a:rPr lang="en-US" altLang="zh-CN" dirty="0"/>
              <a:t>			</a:t>
            </a:r>
            <a:r>
              <a:rPr lang="cs-CZ" altLang="zh-CN" dirty="0"/>
              <a:t>Sofie / Sophia </a:t>
            </a:r>
            <a:r>
              <a:rPr lang="zh-CN" altLang="en-US" dirty="0"/>
              <a:t>索菲亚</a:t>
            </a:r>
            <a:r>
              <a:rPr lang="en-US" altLang="zh-CN" dirty="0"/>
              <a:t>		</a:t>
            </a:r>
            <a:r>
              <a:rPr lang="cs-CZ" dirty="0"/>
              <a:t>Hana / Hannah </a:t>
            </a:r>
            <a:r>
              <a:rPr lang="zh-CN" altLang="en-US" dirty="0"/>
              <a:t>汉娜</a:t>
            </a:r>
            <a:endParaRPr lang="cs-CZ" dirty="0"/>
          </a:p>
          <a:p>
            <a:endParaRPr lang="cs-CZ" dirty="0"/>
          </a:p>
          <a:p>
            <a:r>
              <a:rPr lang="cs-CZ" dirty="0"/>
              <a:t>ČESKÁ snadná – foneticky			dlouhá a/nebo těžko vyslovitelná = zkratky a/nebo komolení</a:t>
            </a:r>
          </a:p>
          <a:p>
            <a:r>
              <a:rPr lang="cs-CZ" dirty="0"/>
              <a:t>Milan </a:t>
            </a:r>
            <a:r>
              <a:rPr lang="zh-CN" altLang="en-US" dirty="0"/>
              <a:t>米兰</a:t>
            </a:r>
            <a:r>
              <a:rPr lang="cs-CZ" altLang="zh-CN" dirty="0"/>
              <a:t>				Zdeněk </a:t>
            </a:r>
            <a:r>
              <a:rPr lang="zh-CN" altLang="en-US" dirty="0"/>
              <a:t>丹尼 </a:t>
            </a:r>
            <a:r>
              <a:rPr lang="cs-CZ" altLang="zh-CN" dirty="0"/>
              <a:t>splyne s Danny, Dan, Daniel</a:t>
            </a:r>
          </a:p>
          <a:p>
            <a:r>
              <a:rPr lang="cs-CZ" altLang="zh-CN" dirty="0"/>
              <a:t>Lenka </a:t>
            </a:r>
            <a:r>
              <a:rPr lang="zh-CN" altLang="en-US" dirty="0"/>
              <a:t>兰凯</a:t>
            </a:r>
            <a:r>
              <a:rPr lang="cs-CZ" altLang="zh-CN" dirty="0"/>
              <a:t>				Vladimír </a:t>
            </a:r>
            <a:r>
              <a:rPr lang="zh-CN" altLang="en-US" dirty="0"/>
              <a:t>米勒 </a:t>
            </a:r>
            <a:r>
              <a:rPr lang="cs-CZ" altLang="zh-CN" dirty="0"/>
              <a:t>Míla</a:t>
            </a:r>
            <a:endParaRPr lang="en-US" altLang="zh-CN" dirty="0"/>
          </a:p>
          <a:p>
            <a:r>
              <a:rPr lang="cs-CZ" altLang="zh-CN" dirty="0"/>
              <a:t>Kristýna </a:t>
            </a:r>
            <a:r>
              <a:rPr lang="zh-CN" altLang="en-US" dirty="0"/>
              <a:t>克里斯蒂娜</a:t>
            </a:r>
            <a:r>
              <a:rPr lang="en-US" altLang="zh-CN" dirty="0"/>
              <a:t>	</a:t>
            </a:r>
            <a:r>
              <a:rPr lang="zh-CN" altLang="en-US" dirty="0"/>
              <a:t>蒂娜</a:t>
            </a:r>
            <a:r>
              <a:rPr lang="en-US" altLang="zh-CN" dirty="0"/>
              <a:t>		</a:t>
            </a:r>
            <a:r>
              <a:rPr lang="cs-CZ" altLang="zh-CN" dirty="0"/>
              <a:t>Veronika </a:t>
            </a:r>
            <a:r>
              <a:rPr lang="zh-CN" altLang="en-US" dirty="0"/>
              <a:t>薇薇</a:t>
            </a:r>
            <a:endParaRPr lang="en-US" altLang="zh-CN" dirty="0"/>
          </a:p>
          <a:p>
            <a:r>
              <a:rPr lang="cs-CZ" altLang="zh-CN" dirty="0"/>
              <a:t>Václav </a:t>
            </a:r>
            <a:r>
              <a:rPr lang="zh-CN" altLang="en-US" dirty="0"/>
              <a:t>瓦茨拉夫</a:t>
            </a:r>
            <a:r>
              <a:rPr lang="cs-CZ" altLang="zh-CN" dirty="0"/>
              <a:t>		</a:t>
            </a:r>
            <a:r>
              <a:rPr lang="en-US" altLang="zh-CN" dirty="0"/>
              <a:t>		</a:t>
            </a:r>
            <a:r>
              <a:rPr lang="cs-CZ" altLang="zh-CN" dirty="0"/>
              <a:t>Vojtěch</a:t>
            </a:r>
            <a:r>
              <a:rPr lang="en-US" altLang="zh-CN" dirty="0"/>
              <a:t> </a:t>
            </a:r>
            <a:r>
              <a:rPr lang="zh-CN" altLang="en-US" dirty="0"/>
              <a:t>沃伊达</a:t>
            </a:r>
            <a:endParaRPr lang="cs-CZ" altLang="zh-CN" dirty="0"/>
          </a:p>
          <a:p>
            <a:r>
              <a:rPr lang="cs-CZ" altLang="zh-CN" dirty="0"/>
              <a:t>Vladislav</a:t>
            </a:r>
            <a:r>
              <a:rPr lang="en-US" altLang="zh-CN" dirty="0"/>
              <a:t> </a:t>
            </a:r>
            <a:r>
              <a:rPr lang="zh-CN" altLang="en-US" dirty="0"/>
              <a:t>弗拉迪斯拉夫</a:t>
            </a:r>
            <a:r>
              <a:rPr lang="en-US" altLang="zh-CN" dirty="0"/>
              <a:t>			</a:t>
            </a:r>
            <a:r>
              <a:rPr lang="cs-CZ" altLang="zh-CN" dirty="0"/>
              <a:t>Hubert </a:t>
            </a:r>
            <a:r>
              <a:rPr lang="zh-CN" altLang="en-US" dirty="0"/>
              <a:t>胡逼</a:t>
            </a:r>
            <a:endParaRPr lang="cs-CZ" altLang="zh-CN" dirty="0"/>
          </a:p>
          <a:p>
            <a:r>
              <a:rPr lang="cs-CZ" altLang="zh-CN" dirty="0"/>
              <a:t>Tereza </a:t>
            </a:r>
            <a:r>
              <a:rPr lang="zh-CN" altLang="en-US" dirty="0"/>
              <a:t>泰瑞莎</a:t>
            </a:r>
            <a:r>
              <a:rPr lang="en-US" altLang="zh-CN" dirty="0"/>
              <a:t>				</a:t>
            </a:r>
            <a:r>
              <a:rPr lang="cs-CZ" altLang="zh-CN" dirty="0"/>
              <a:t>Vlasta </a:t>
            </a:r>
            <a:r>
              <a:rPr lang="zh-CN" altLang="en-US" dirty="0"/>
              <a:t>拉沙</a:t>
            </a:r>
            <a:endParaRPr lang="cs-CZ" altLang="zh-CN" dirty="0"/>
          </a:p>
          <a:p>
            <a:r>
              <a:rPr lang="cs-CZ" altLang="zh-CN" dirty="0"/>
              <a:t>Viktórie / Victoria </a:t>
            </a:r>
            <a:r>
              <a:rPr lang="zh-CN" altLang="en-US" dirty="0"/>
              <a:t>维多利亚</a:t>
            </a:r>
            <a:r>
              <a:rPr lang="cs-CZ" altLang="zh-CN" dirty="0"/>
              <a:t>			Klára </a:t>
            </a:r>
            <a:r>
              <a:rPr lang="zh-CN" altLang="en-US" dirty="0"/>
              <a:t>克拉拉</a:t>
            </a:r>
            <a:endParaRPr lang="cs-CZ" altLang="zh-CN" dirty="0"/>
          </a:p>
          <a:p>
            <a:r>
              <a:rPr lang="cs-CZ" altLang="zh-CN" dirty="0"/>
              <a:t>Zuzana </a:t>
            </a:r>
            <a:r>
              <a:rPr lang="zh-CN" altLang="en-US" dirty="0"/>
              <a:t>苏珊娜</a:t>
            </a:r>
            <a:endParaRPr lang="en-US" altLang="zh-CN" dirty="0"/>
          </a:p>
          <a:p>
            <a:endParaRPr lang="en-US" altLang="zh-CN" dirty="0"/>
          </a:p>
          <a:p>
            <a:r>
              <a:rPr lang="cs-CZ" altLang="zh-CN" dirty="0"/>
              <a:t>TVOŘIVÝ PŘÍSTUP K JMÉNŮM</a:t>
            </a:r>
            <a:r>
              <a:rPr lang="en-US" altLang="zh-CN" dirty="0"/>
              <a:t>	</a:t>
            </a:r>
            <a:r>
              <a:rPr lang="zh-CN" altLang="en-US" dirty="0"/>
              <a:t>米罗史</a:t>
            </a:r>
            <a:r>
              <a:rPr lang="en-US" altLang="zh-CN" dirty="0"/>
              <a:t>*</a:t>
            </a:r>
            <a:r>
              <a:rPr lang="zh-CN" altLang="en-US" dirty="0"/>
              <a:t>泽曼</a:t>
            </a:r>
            <a:r>
              <a:rPr lang="en-US" altLang="zh-CN" dirty="0"/>
              <a:t>	</a:t>
            </a:r>
            <a:r>
              <a:rPr lang="zh-CN" altLang="en-US" dirty="0"/>
              <a:t>瓦茨拉夫</a:t>
            </a:r>
            <a:r>
              <a:rPr lang="en-US" altLang="zh-CN" dirty="0"/>
              <a:t>*</a:t>
            </a:r>
            <a:r>
              <a:rPr lang="zh-CN" altLang="en-US" dirty="0"/>
              <a:t>哈维尔</a:t>
            </a:r>
            <a:r>
              <a:rPr lang="en-US" altLang="zh-CN" dirty="0"/>
              <a:t>		</a:t>
            </a:r>
            <a:r>
              <a:rPr lang="zh-CN" altLang="en-US" dirty="0"/>
              <a:t>彼得</a:t>
            </a:r>
            <a:r>
              <a:rPr lang="en-US" altLang="zh-CN" dirty="0"/>
              <a:t>*</a:t>
            </a:r>
            <a:r>
              <a:rPr lang="zh-CN" altLang="en-US" dirty="0"/>
              <a:t>帕维尔</a:t>
            </a:r>
            <a:r>
              <a:rPr lang="en-US" altLang="zh-CN" dirty="0"/>
              <a:t>	</a:t>
            </a:r>
          </a:p>
          <a:p>
            <a:r>
              <a:rPr lang="zh-CN" altLang="en-US" dirty="0"/>
              <a:t>约翰</a:t>
            </a:r>
            <a:r>
              <a:rPr lang="en-US" altLang="zh-CN" dirty="0"/>
              <a:t>*</a:t>
            </a:r>
            <a:r>
              <a:rPr lang="zh-CN" altLang="en-US" dirty="0"/>
              <a:t>胡斯</a:t>
            </a:r>
            <a:r>
              <a:rPr lang="en-US" altLang="zh-CN" dirty="0"/>
              <a:t>	</a:t>
            </a:r>
            <a:r>
              <a:rPr lang="zh-CN" altLang="en-US" dirty="0"/>
              <a:t>米兰</a:t>
            </a:r>
            <a:r>
              <a:rPr lang="en-US" altLang="zh-CN" dirty="0"/>
              <a:t>*</a:t>
            </a:r>
            <a:r>
              <a:rPr lang="zh-CN" altLang="en-US" dirty="0"/>
              <a:t>昆德拉</a:t>
            </a:r>
            <a:r>
              <a:rPr lang="en-US" altLang="zh-CN" dirty="0"/>
              <a:t>	</a:t>
            </a:r>
            <a:r>
              <a:rPr lang="zh-CN" altLang="en-US" dirty="0"/>
              <a:t>好兵帅克</a:t>
            </a:r>
            <a:r>
              <a:rPr lang="cs-CZ" altLang="zh-CN" dirty="0"/>
              <a:t>	</a:t>
            </a:r>
            <a:r>
              <a:rPr lang="zh-CN" altLang="en-US" i="0" dirty="0">
                <a:solidFill>
                  <a:srgbClr val="1F1F1F"/>
                </a:solidFill>
                <a:effectLst/>
                <a:latin typeface="Google Sans"/>
              </a:rPr>
              <a:t>弗朗齐歇克</a:t>
            </a:r>
            <a:r>
              <a:rPr lang="en-US" altLang="zh-CN" i="0" dirty="0">
                <a:solidFill>
                  <a:srgbClr val="1F1F1F"/>
                </a:solidFill>
                <a:effectLst/>
                <a:latin typeface="Google Sans"/>
              </a:rPr>
              <a:t>·</a:t>
            </a:r>
            <a:r>
              <a:rPr lang="zh-CN" altLang="en-US" i="0" dirty="0">
                <a:solidFill>
                  <a:srgbClr val="1F1F1F"/>
                </a:solidFill>
                <a:effectLst/>
                <a:latin typeface="Google Sans"/>
              </a:rPr>
              <a:t>库普卡</a:t>
            </a:r>
            <a:r>
              <a:rPr lang="en-US" altLang="zh-CN" i="0" dirty="0">
                <a:solidFill>
                  <a:srgbClr val="1F1F1F"/>
                </a:solidFill>
                <a:effectLst/>
                <a:latin typeface="Google Sans"/>
              </a:rPr>
              <a:t>	</a:t>
            </a:r>
            <a:r>
              <a:rPr lang="zh-CN" altLang="en-US" b="0" i="0" dirty="0">
                <a:solidFill>
                  <a:srgbClr val="111111"/>
                </a:solidFill>
                <a:effectLst/>
                <a:latin typeface="Helvetica Neue"/>
              </a:rPr>
              <a:t>托伊恩</a:t>
            </a:r>
            <a:endParaRPr lang="cs-CZ" altLang="zh-CN" dirty="0"/>
          </a:p>
          <a:p>
            <a:r>
              <a:rPr lang="en-US" altLang="zh-CN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2050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D8EC5DC-ECA5-04C3-F75E-BA29ED040FA9}"/>
              </a:ext>
            </a:extLst>
          </p:cNvPr>
          <p:cNvSpPr txBox="1"/>
          <p:nvPr/>
        </p:nvSpPr>
        <p:spPr>
          <a:xfrm>
            <a:off x="560439" y="530942"/>
            <a:ext cx="10982632" cy="442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cs-CZ" sz="2400" b="1" dirty="0"/>
              <a:t>TVŮRCI A ZDROJE MODERNÍ ČESKÉ SLOVNÍ ZÁSOBY V ČÍNŠTINĚ</a:t>
            </a:r>
          </a:p>
          <a:p>
            <a: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ZPRAVODAJSTVÍ V ČÍNSKÝCH MÉDIÍCH </a:t>
            </a:r>
          </a:p>
          <a:p>
            <a: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PŘEKLADY ČESKÉ LITERATURY DO ČÍNŠTINY</a:t>
            </a:r>
          </a:p>
          <a:p>
            <a: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KATEDRY BOHEMISTIKY NA ČÍNSKÝCH UNIVERZITÁCH</a:t>
            </a:r>
          </a:p>
          <a:p>
            <a: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KNIŽNÍ A ONLINE TURISTIČTÍ PRŮVODCI PO ČR V ČÍNŠTINĚ</a:t>
            </a:r>
          </a:p>
          <a:p>
            <a: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b="1" i="1" dirty="0"/>
              <a:t>ČÍNSKÉ ONLINE NOVINY PRO ČÍNSKOU KOMUNITU ŽIJÍCÍ V ČR</a:t>
            </a:r>
          </a:p>
        </p:txBody>
      </p:sp>
    </p:spTree>
    <p:extLst>
      <p:ext uri="{BB962C8B-B14F-4D97-AF65-F5344CB8AC3E}">
        <p14:creationId xmlns:p14="http://schemas.microsoft.com/office/powerpoint/2010/main" val="372767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2E9809D-9BDE-1B06-37A6-AF20F7DB6F4A}"/>
              </a:ext>
            </a:extLst>
          </p:cNvPr>
          <p:cNvSpPr txBox="1"/>
          <p:nvPr/>
        </p:nvSpPr>
        <p:spPr>
          <a:xfrm>
            <a:off x="462116" y="275304"/>
            <a:ext cx="11120284" cy="722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MOŽNOSTI PŘEKLADU POJMŮ, NÁZVŮ A JMEN:</a:t>
            </a:r>
            <a:endParaRPr lang="cs-CZ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FONETICKÝ Z ČEŠTINY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FONETICKÝ Z ANGLIČTINY, NĚMČINY, EV. Z LATINY 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VĚCNÝ</a:t>
            </a: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DOSLOVNÝ ČI POPISNÝ (U POJMŮ, KTERÉ V ČÍNŠTINĚ NEEXISTUJÍ)</a:t>
            </a:r>
            <a:endParaRPr lang="cs-CZ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ZKRATKY (U DLOUHÝCH </a:t>
            </a: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ČI TĚŽKO VYSLOVITELNÝCH </a:t>
            </a: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NÁZVŮ)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VARIANTY</a:t>
            </a:r>
            <a:r>
              <a:rPr lang="cs-CZ" sz="24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</a:t>
            </a: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ALTERNATIVY ZNAKŮ 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KOMBINACE NĚKOLIKA TYPŮ PŘEKLADU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endParaRPr lang="cs-CZ" sz="20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4146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270694F-5B5F-7E06-3413-28B90122E1A6}"/>
              </a:ext>
            </a:extLst>
          </p:cNvPr>
          <p:cNvSpPr txBox="1"/>
          <p:nvPr/>
        </p:nvSpPr>
        <p:spPr>
          <a:xfrm>
            <a:off x="226142" y="78192"/>
            <a:ext cx="10962968" cy="668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MÍSTNÍ NÁZVY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ČESKO, ČESKÝ	ČEŠTINA,	ČECH,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捷克语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捷克人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ǔ</a:t>
            </a:r>
            <a:r>
              <a:rPr lang="cs-CZ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rén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Czechia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resp. Czech (angličtina)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ČESKOSLOVENSKO, ČESKOSLOVENSKÝ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捷克斯洛伐克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jié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sī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luò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fá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kè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Czechoslovakia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(angličtina)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ČECHY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cs-CZ" b="0" dirty="0" err="1">
                <a:solidFill>
                  <a:srgbClr val="202122"/>
                </a:solidFill>
                <a:effectLst/>
                <a:latin typeface="Aptos" panose="020B0004020202020204" pitchFamily="34" charset="0"/>
              </a:rPr>
              <a:t>Bohemiæ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lat.název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pro České knížectví,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波西米亚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království a české země až do konce R-U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bō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xī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mǐ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yà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OHEMIA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lat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ina) – pravděpodobně nejstarší český pojem v čínštině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SLOVANSKÝ JAZYK</a:t>
            </a:r>
            <a:r>
              <a:rPr 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SLOVAN</a:t>
            </a:r>
            <a:endParaRPr lang="en-US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斯拉夫语系</a:t>
            </a:r>
            <a:r>
              <a:rPr lang="en-US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斯拉夫民族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sī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lā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fū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yǔ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xì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 </a:t>
            </a:r>
            <a:r>
              <a:rPr lang="en-US" b="0" i="0" dirty="0">
                <a:solidFill>
                  <a:srgbClr val="111111"/>
                </a:solidFill>
                <a:effectLst/>
                <a:latin typeface="py"/>
              </a:rPr>
              <a:t>		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sī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lā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u="none" strike="noStrike" dirty="0" err="1">
                <a:effectLst/>
                <a:latin typeface="py"/>
              </a:rPr>
              <a:t>fū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 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mín</a:t>
            </a:r>
            <a:r>
              <a:rPr lang="cs-CZ" b="0" i="0" dirty="0">
                <a:solidFill>
                  <a:srgbClr val="111111"/>
                </a:solidFill>
                <a:effectLst/>
                <a:latin typeface="py"/>
              </a:rPr>
              <a:t> </a:t>
            </a:r>
            <a:r>
              <a:rPr lang="cs-CZ" b="0" i="0" dirty="0" err="1">
                <a:solidFill>
                  <a:srgbClr val="111111"/>
                </a:solidFill>
                <a:effectLst/>
                <a:latin typeface="py"/>
              </a:rPr>
              <a:t>zú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A5FDBD-56FC-F07F-43E7-FD667794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839" y="0"/>
            <a:ext cx="6262161" cy="35346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F4A788-8754-C5F2-EFA9-DE73C56A7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72" y="3720154"/>
            <a:ext cx="4681728" cy="31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ADA0DDC-922B-2795-9C2E-2033F37EC217}"/>
              </a:ext>
            </a:extLst>
          </p:cNvPr>
          <p:cNvSpPr txBox="1"/>
          <p:nvPr/>
        </p:nvSpPr>
        <p:spPr>
          <a:xfrm>
            <a:off x="422787" y="403123"/>
            <a:ext cx="3303639" cy="269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PRAHA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布拉格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首都布拉格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bù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lā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cs-CZ" sz="18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gé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 Prag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(latina) pravděpodobně od K. Slavíčka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který vytvořil mapu Prahy, ale i Pekingu </a:t>
            </a:r>
            <a:endParaRPr lang="cs-CZ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394AF1-285B-E417-32AC-DB8FE9220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2" y="220406"/>
            <a:ext cx="7699887" cy="51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4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6462A26-0D35-28B6-61A1-D6296DED4562}"/>
              </a:ext>
            </a:extLst>
          </p:cNvPr>
          <p:cNvSpPr txBox="1"/>
          <p:nvPr/>
        </p:nvSpPr>
        <p:spPr>
          <a:xfrm>
            <a:off x="265471" y="344129"/>
            <a:ext cx="10520516" cy="243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PRAŽSKÝ HRAD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布拉格城堡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总统府</a:t>
            </a:r>
            <a:r>
              <a:rPr lang="cs-CZ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皇宫</a:t>
            </a:r>
            <a:endParaRPr lang="cs-CZ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bù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lā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gé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chéng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bǎo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		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zǒng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tǒng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fǔ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	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huáng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gōng</a:t>
            </a:r>
            <a:endParaRPr lang="cs-CZ" sz="1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„Pražský hrad“ - doslovný		</a:t>
            </a:r>
            <a:r>
              <a:rPr lang="cs-CZ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„sídlo prezidenta“ 	„rezidence císařů“</a:t>
            </a: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8F27F7-732C-95E6-7A5C-802A2C18D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6" y="2349910"/>
            <a:ext cx="10463907" cy="43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185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7715</TotalTime>
  <Words>3172</Words>
  <Application>Microsoft Office PowerPoint</Application>
  <PresentationFormat>Širokoúhlá obrazovka</PresentationFormat>
  <Paragraphs>517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5" baseType="lpstr">
      <vt:lpstr>Aptos</vt:lpstr>
      <vt:lpstr>Aptos Display</vt:lpstr>
      <vt:lpstr>DengXian</vt:lpstr>
      <vt:lpstr>DengXian</vt:lpstr>
      <vt:lpstr>Google Sans</vt:lpstr>
      <vt:lpstr>Helvetica Neue</vt:lpstr>
      <vt:lpstr>Open Sans</vt:lpstr>
      <vt:lpstr>py</vt:lpstr>
      <vt:lpstr>Arial</vt:lpstr>
      <vt:lpstr>Arial</vt:lpstr>
      <vt:lpstr>Calibri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Štipl, Zdeněk</dc:creator>
  <cp:lastModifiedBy>Maršálková Petra</cp:lastModifiedBy>
  <cp:revision>14</cp:revision>
  <dcterms:created xsi:type="dcterms:W3CDTF">2024-10-28T17:17:45Z</dcterms:created>
  <dcterms:modified xsi:type="dcterms:W3CDTF">2024-12-04T15:30:31Z</dcterms:modified>
</cp:coreProperties>
</file>